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89" r:id="rId3"/>
    <p:sldId id="295" r:id="rId4"/>
    <p:sldId id="296" r:id="rId5"/>
    <p:sldId id="281" r:id="rId6"/>
    <p:sldId id="297" r:id="rId7"/>
    <p:sldId id="298" r:id="rId8"/>
    <p:sldId id="280" r:id="rId9"/>
    <p:sldId id="299" r:id="rId10"/>
    <p:sldId id="300" r:id="rId11"/>
    <p:sldId id="301" r:id="rId12"/>
    <p:sldId id="265" r:id="rId13"/>
    <p:sldId id="302" r:id="rId14"/>
    <p:sldId id="303" r:id="rId15"/>
    <p:sldId id="304" r:id="rId16"/>
    <p:sldId id="305" r:id="rId17"/>
    <p:sldId id="306" r:id="rId18"/>
    <p:sldId id="307" r:id="rId19"/>
    <p:sldId id="269" r:id="rId20"/>
    <p:sldId id="308" r:id="rId21"/>
    <p:sldId id="294" r:id="rId22"/>
    <p:sldId id="309" r:id="rId23"/>
    <p:sldId id="264" r:id="rId24"/>
    <p:sldId id="310" r:id="rId25"/>
    <p:sldId id="311" r:id="rId26"/>
    <p:sldId id="312" r:id="rId27"/>
    <p:sldId id="313" r:id="rId28"/>
    <p:sldId id="277" r:id="rId29"/>
    <p:sldId id="314" r:id="rId30"/>
    <p:sldId id="315" r:id="rId31"/>
    <p:sldId id="316" r:id="rId32"/>
    <p:sldId id="317" r:id="rId33"/>
    <p:sldId id="266" r:id="rId34"/>
    <p:sldId id="291" r:id="rId35"/>
    <p:sldId id="3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089"/>
  </p:normalViewPr>
  <p:slideViewPr>
    <p:cSldViewPr snapToGrid="0" snapToObjects="1" showGuides="1">
      <p:cViewPr varScale="1">
        <p:scale>
          <a:sx n="108" d="100"/>
          <a:sy n="108" d="100"/>
        </p:scale>
        <p:origin x="73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7A782-F72B-F843-810F-E86549E152BA}" type="datetimeFigureOut">
              <a:rPr lang="en-US" smtClean="0"/>
              <a:t>8/23/19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86407-CA86-9142-BF71-4025C1243BF6}" type="slidenum">
              <a:rPr lang="en-US" smtClean="0"/>
              <a:t>‹#›</a:t>
            </a:fld>
            <a:endParaRPr lang="en-US"/>
          </a:p>
        </p:txBody>
      </p:sp>
    </p:spTree>
    <p:extLst>
      <p:ext uri="{BB962C8B-B14F-4D97-AF65-F5344CB8AC3E}">
        <p14:creationId xmlns:p14="http://schemas.microsoft.com/office/powerpoint/2010/main" val="146647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C2C453-EEB4-6D4E-BDC4-463F60764BB5}"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28247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2C453-EEB4-6D4E-BDC4-463F60764BB5}"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147483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2C453-EEB4-6D4E-BDC4-463F60764BB5}"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126481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2C453-EEB4-6D4E-BDC4-463F60764BB5}"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7424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2C453-EEB4-6D4E-BDC4-463F60764BB5}"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11480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C2C453-EEB4-6D4E-BDC4-463F60764BB5}" type="datetimeFigureOut">
              <a:rPr lang="en-US" smtClean="0"/>
              <a:t>8/23/19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113752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C2C453-EEB4-6D4E-BDC4-463F60764BB5}" type="datetimeFigureOut">
              <a:rPr lang="en-US" smtClean="0"/>
              <a:t>8/23/19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144128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2C453-EEB4-6D4E-BDC4-463F60764BB5}" type="datetimeFigureOut">
              <a:rPr lang="en-US" smtClean="0"/>
              <a:t>8/23/19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1653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2C453-EEB4-6D4E-BDC4-463F60764BB5}" type="datetimeFigureOut">
              <a:rPr lang="en-US" smtClean="0"/>
              <a:t>8/23/19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8233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2C453-EEB4-6D4E-BDC4-463F60764BB5}" type="datetimeFigureOut">
              <a:rPr lang="en-US" smtClean="0"/>
              <a:t>8/23/19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14354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2C453-EEB4-6D4E-BDC4-463F60764BB5}" type="datetimeFigureOut">
              <a:rPr lang="en-US" smtClean="0"/>
              <a:t>8/23/19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28534-9533-3240-89A0-2804661CE27B}" type="slidenum">
              <a:rPr lang="en-US" smtClean="0"/>
              <a:t>‹#›</a:t>
            </a:fld>
            <a:endParaRPr lang="en-US"/>
          </a:p>
        </p:txBody>
      </p:sp>
    </p:spTree>
    <p:extLst>
      <p:ext uri="{BB962C8B-B14F-4D97-AF65-F5344CB8AC3E}">
        <p14:creationId xmlns:p14="http://schemas.microsoft.com/office/powerpoint/2010/main" val="8965443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2C453-EEB4-6D4E-BDC4-463F60764BB5}" type="datetimeFigureOut">
              <a:rPr lang="en-US" smtClean="0"/>
              <a:t>8/23/19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28534-9533-3240-89A0-2804661CE27B}" type="slidenum">
              <a:rPr lang="en-US" smtClean="0"/>
              <a:t>‹#›</a:t>
            </a:fld>
            <a:endParaRPr lang="en-US"/>
          </a:p>
        </p:txBody>
      </p:sp>
    </p:spTree>
    <p:extLst>
      <p:ext uri="{BB962C8B-B14F-4D97-AF65-F5344CB8AC3E}">
        <p14:creationId xmlns:p14="http://schemas.microsoft.com/office/powerpoint/2010/main" val="16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hyperlink" Target="mailto:saalverson@madisoncity.k12.al.us" TargetMode="External"/><Relationship Id="rId4" Type="http://schemas.openxmlformats.org/officeDocument/2006/relationships/hyperlink" Target="mailto:ldoughty@madisoncity.k12.al.us" TargetMode="External"/><Relationship Id="rId5" Type="http://schemas.openxmlformats.org/officeDocument/2006/relationships/hyperlink" Target="mailto:megowan@madisoncity.k12.al.us" TargetMode="External"/><Relationship Id="rId6" Type="http://schemas.openxmlformats.org/officeDocument/2006/relationships/hyperlink" Target="mailto:annaldennis@madisoncity.k12.al.us" TargetMode="External"/><Relationship Id="rId7" Type="http://schemas.openxmlformats.org/officeDocument/2006/relationships/hyperlink" Target="mailto:ahyatt@madisoncity.k12.al.us" TargetMode="External"/><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hyperlink" Target="https://hosted9.renlearn.com/1355888/HomeConnect/Login.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5" Type="http://schemas.openxmlformats.org/officeDocument/2006/relationships/image" Target="../media/image14.tiff"/><Relationship Id="rId6" Type="http://schemas.openxmlformats.org/officeDocument/2006/relationships/image" Target="../media/image15.tiff"/><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19.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20.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6.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 Id="rId3" Type="http://schemas.openxmlformats.org/officeDocument/2006/relationships/hyperlink" Target="https://connected.mcgraw-hill.com/connected/login.d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650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39736" y="2444833"/>
            <a:ext cx="8850085" cy="4031873"/>
          </a:xfrm>
          <a:prstGeom prst="rect">
            <a:avLst/>
          </a:prstGeom>
          <a:noFill/>
        </p:spPr>
        <p:txBody>
          <a:bodyPr wrap="square" rtlCol="0">
            <a:spAutoFit/>
          </a:bodyPr>
          <a:lstStyle/>
          <a:p>
            <a:r>
              <a:rPr lang="en-US" sz="3200" dirty="0">
                <a:latin typeface="AGCanYouNotBold" charset="0"/>
                <a:ea typeface="AGCanYouNotBold" charset="0"/>
                <a:cs typeface="AGCanYouNotBold" charset="0"/>
              </a:rPr>
              <a:t>STAR Reading and Math (5 times/year)</a:t>
            </a:r>
          </a:p>
          <a:p>
            <a:r>
              <a:rPr lang="en-US" sz="3200" dirty="0">
                <a:latin typeface="AGCanYouNotBold" charset="0"/>
                <a:ea typeface="AGCanYouNotBold" charset="0"/>
                <a:cs typeface="AGCanYouNotBold" charset="0"/>
              </a:rPr>
              <a:t>FRY sight words (3 times/year)</a:t>
            </a:r>
          </a:p>
          <a:p>
            <a:r>
              <a:rPr lang="en-US" sz="3200" dirty="0">
                <a:latin typeface="AGCanYouNotBold" charset="0"/>
                <a:ea typeface="AGCanYouNotBold" charset="0"/>
                <a:cs typeface="AGCanYouNotBold" charset="0"/>
              </a:rPr>
              <a:t>DIBELS (3 times/year</a:t>
            </a:r>
            <a:r>
              <a:rPr lang="en-US" sz="3200" dirty="0" smtClean="0">
                <a:latin typeface="AGCanYouNotBold" charset="0"/>
                <a:ea typeface="AGCanYouNotBold" charset="0"/>
                <a:cs typeface="AGCanYouNotBold" charset="0"/>
              </a:rPr>
              <a:t>)</a:t>
            </a:r>
          </a:p>
          <a:p>
            <a:endParaRPr lang="en-US" sz="3200" dirty="0">
              <a:latin typeface="AGCanYouNotBold" charset="0"/>
              <a:ea typeface="AGCanYouNotBold" charset="0"/>
              <a:cs typeface="AGCanYouNotBold" charset="0"/>
            </a:endParaRPr>
          </a:p>
          <a:p>
            <a:r>
              <a:rPr lang="en-US" sz="3200" dirty="0">
                <a:latin typeface="AGCanYouNotBold" charset="0"/>
                <a:ea typeface="AGCanYouNotBold" charset="0"/>
                <a:cs typeface="AGCanYouNotBold" charset="0"/>
              </a:rPr>
              <a:t> 	Requirements:</a:t>
            </a:r>
          </a:p>
          <a:p>
            <a:r>
              <a:rPr lang="en-US" sz="3200" dirty="0">
                <a:latin typeface="AGCanYouNotBold" charset="0"/>
                <a:ea typeface="AGCanYouNotBold" charset="0"/>
                <a:cs typeface="AGCanYouNotBold" charset="0"/>
              </a:rPr>
              <a:t>		51 wpm in August</a:t>
            </a:r>
          </a:p>
          <a:p>
            <a:r>
              <a:rPr lang="en-US" sz="3200" dirty="0">
                <a:latin typeface="AGCanYouNotBold" charset="0"/>
                <a:ea typeface="AGCanYouNotBold" charset="0"/>
                <a:cs typeface="AGCanYouNotBold" charset="0"/>
              </a:rPr>
              <a:t>		73 wpm in December</a:t>
            </a:r>
          </a:p>
          <a:p>
            <a:r>
              <a:rPr lang="en-US" sz="3200" dirty="0">
                <a:latin typeface="AGCanYouNotBold" charset="0"/>
                <a:ea typeface="AGCanYouNotBold" charset="0"/>
                <a:cs typeface="AGCanYouNotBold" charset="0"/>
              </a:rPr>
              <a:t>		94 wpm in May</a:t>
            </a:r>
          </a:p>
        </p:txBody>
      </p:sp>
      <p:sp>
        <p:nvSpPr>
          <p:cNvPr id="3" name="TextBox 2"/>
          <p:cNvSpPr txBox="1"/>
          <p:nvPr/>
        </p:nvSpPr>
        <p:spPr>
          <a:xfrm>
            <a:off x="1516577" y="968830"/>
            <a:ext cx="8850085" cy="923330"/>
          </a:xfrm>
          <a:prstGeom prst="rect">
            <a:avLst/>
          </a:prstGeom>
          <a:noFill/>
        </p:spPr>
        <p:txBody>
          <a:bodyPr wrap="square" rtlCol="0">
            <a:spAutoFit/>
          </a:bodyPr>
          <a:lstStyle/>
          <a:p>
            <a:pPr algn="ctr"/>
            <a:r>
              <a:rPr lang="en-US" sz="5400" dirty="0" smtClean="0">
                <a:solidFill>
                  <a:schemeClr val="bg1"/>
                </a:solidFill>
                <a:latin typeface="AGThatsANoFromMe Medium" charset="0"/>
                <a:ea typeface="AGThatsANoFromMe Medium" charset="0"/>
                <a:cs typeface="AGThatsANoFromMe Medium" charset="0"/>
              </a:rPr>
              <a:t>Assessments</a:t>
            </a:r>
            <a:r>
              <a:rPr lang="en-US" sz="5400" dirty="0" smtClean="0">
                <a:solidFill>
                  <a:schemeClr val="bg1"/>
                </a:solidFill>
                <a:latin typeface="AGThatsANoFromMe Medium" charset="0"/>
                <a:ea typeface="AGThatsANoFromMe Medium" charset="0"/>
                <a:cs typeface="AGThatsANoFromMe Medium" charset="0"/>
              </a:rPr>
              <a:t> </a:t>
            </a:r>
            <a:endParaRPr lang="en-US" sz="5400" dirty="0">
              <a:solidFill>
                <a:schemeClr val="bg1"/>
              </a:solidFill>
              <a:latin typeface="AGThatsANoFromMe Medium" charset="0"/>
              <a:ea typeface="AGThatsANoFromMe Medium" charset="0"/>
              <a:cs typeface="AGThatsANoFromMe Medium" charset="0"/>
            </a:endParaRPr>
          </a:p>
        </p:txBody>
      </p:sp>
    </p:spTree>
    <p:extLst>
      <p:ext uri="{BB962C8B-B14F-4D97-AF65-F5344CB8AC3E}">
        <p14:creationId xmlns:p14="http://schemas.microsoft.com/office/powerpoint/2010/main" val="565651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04702" y="1158835"/>
            <a:ext cx="8850085" cy="830997"/>
          </a:xfrm>
          <a:prstGeom prst="rect">
            <a:avLst/>
          </a:prstGeom>
          <a:noFill/>
        </p:spPr>
        <p:txBody>
          <a:bodyPr wrap="square" rtlCol="0">
            <a:spAutoFit/>
          </a:bodyPr>
          <a:lstStyle/>
          <a:p>
            <a:pPr algn="ctr"/>
            <a:r>
              <a:rPr lang="en-US" sz="2400" dirty="0" smtClean="0">
                <a:solidFill>
                  <a:schemeClr val="bg1"/>
                </a:solidFill>
                <a:latin typeface="AGThatsANoFromMe Medium" charset="0"/>
                <a:ea typeface="AGThatsANoFromMe Medium" charset="0"/>
                <a:cs typeface="AGThatsANoFromMe Medium" charset="0"/>
              </a:rPr>
              <a:t>2</a:t>
            </a:r>
            <a:r>
              <a:rPr lang="en-US" sz="2400" baseline="30000" dirty="0" smtClean="0">
                <a:solidFill>
                  <a:schemeClr val="bg1"/>
                </a:solidFill>
                <a:latin typeface="AGThatsANoFromMe Medium" charset="0"/>
                <a:ea typeface="AGThatsANoFromMe Medium" charset="0"/>
                <a:cs typeface="AGThatsANoFromMe Medium" charset="0"/>
              </a:rPr>
              <a:t>nd</a:t>
            </a:r>
            <a:r>
              <a:rPr lang="en-US" sz="2400" dirty="0" smtClean="0">
                <a:solidFill>
                  <a:schemeClr val="bg1"/>
                </a:solidFill>
                <a:latin typeface="AGThatsANoFromMe Medium" charset="0"/>
                <a:ea typeface="AGThatsANoFromMe Medium" charset="0"/>
                <a:cs typeface="AGThatsANoFromMe Medium" charset="0"/>
              </a:rPr>
              <a:t> grade</a:t>
            </a:r>
          </a:p>
          <a:p>
            <a:pPr algn="ctr"/>
            <a:r>
              <a:rPr lang="en-US" sz="2400" dirty="0" err="1" smtClean="0">
                <a:solidFill>
                  <a:schemeClr val="bg1"/>
                </a:solidFill>
                <a:latin typeface="AGThatsANoFromMe Medium" charset="0"/>
                <a:ea typeface="AGThatsANoFromMe Medium" charset="0"/>
                <a:cs typeface="AGThatsANoFromMe Medium" charset="0"/>
              </a:rPr>
              <a:t>Dibels</a:t>
            </a:r>
            <a:r>
              <a:rPr lang="en-US" sz="2400" dirty="0" smtClean="0">
                <a:solidFill>
                  <a:schemeClr val="bg1"/>
                </a:solidFill>
                <a:latin typeface="AGThatsANoFromMe Medium" charset="0"/>
                <a:ea typeface="AGThatsANoFromMe Medium" charset="0"/>
                <a:cs typeface="AGThatsANoFromMe Medium" charset="0"/>
              </a:rPr>
              <a:t> 8</a:t>
            </a:r>
            <a:r>
              <a:rPr lang="en-US" sz="2400" baseline="30000" dirty="0" smtClean="0">
                <a:solidFill>
                  <a:schemeClr val="bg1"/>
                </a:solidFill>
                <a:latin typeface="AGThatsANoFromMe Medium" charset="0"/>
                <a:ea typeface="AGThatsANoFromMe Medium" charset="0"/>
                <a:cs typeface="AGThatsANoFromMe Medium" charset="0"/>
              </a:rPr>
              <a:t>th</a:t>
            </a:r>
            <a:r>
              <a:rPr lang="en-US" sz="2400" dirty="0" smtClean="0">
                <a:solidFill>
                  <a:schemeClr val="bg1"/>
                </a:solidFill>
                <a:latin typeface="AGThatsANoFromMe Medium" charset="0"/>
                <a:ea typeface="AGThatsANoFromMe Medium" charset="0"/>
                <a:cs typeface="AGThatsANoFromMe Medium" charset="0"/>
              </a:rPr>
              <a:t> edition: dynamic Indicators of Early Literacy Skills</a:t>
            </a:r>
            <a:r>
              <a:rPr lang="en-US" sz="2400" dirty="0" smtClean="0">
                <a:solidFill>
                  <a:schemeClr val="bg1"/>
                </a:solidFill>
                <a:latin typeface="AGThatsANoFromMe Medium" charset="0"/>
                <a:ea typeface="AGThatsANoFromMe Medium" charset="0"/>
                <a:cs typeface="AGThatsANoFromMe Medium" charset="0"/>
              </a:rPr>
              <a:t> </a:t>
            </a:r>
            <a:endParaRPr lang="en-US" sz="2400" dirty="0">
              <a:solidFill>
                <a:schemeClr val="bg1"/>
              </a:solidFill>
              <a:latin typeface="AGThatsANoFromMe Medium" charset="0"/>
              <a:ea typeface="AGThatsANoFromMe Medium" charset="0"/>
              <a:cs typeface="AGThatsANoFromMe Medium" charset="0"/>
            </a:endParaRPr>
          </a:p>
        </p:txBody>
      </p:sp>
      <p:sp>
        <p:nvSpPr>
          <p:cNvPr id="4" name="TextBox 3"/>
          <p:cNvSpPr txBox="1"/>
          <p:nvPr/>
        </p:nvSpPr>
        <p:spPr>
          <a:xfrm>
            <a:off x="1793174" y="2149434"/>
            <a:ext cx="8657112" cy="2616101"/>
          </a:xfrm>
          <a:prstGeom prst="rect">
            <a:avLst/>
          </a:prstGeom>
          <a:noFill/>
        </p:spPr>
        <p:txBody>
          <a:bodyPr wrap="square" rtlCol="0">
            <a:spAutoFit/>
          </a:bodyPr>
          <a:lstStyle/>
          <a:p>
            <a:pPr marL="285750" indent="-285750">
              <a:buFont typeface="Wingdings" charset="2"/>
              <a:buChar char="v"/>
            </a:pPr>
            <a:r>
              <a:rPr lang="en-US" sz="3200" dirty="0" smtClean="0">
                <a:latin typeface="AGCanYouNotBold" charset="0"/>
                <a:ea typeface="AGCanYouNotBold" charset="0"/>
                <a:cs typeface="AGCanYouNotBold" charset="0"/>
              </a:rPr>
              <a:t>Given three times a year</a:t>
            </a:r>
          </a:p>
          <a:p>
            <a:pPr marL="742950" lvl="1" indent="-285750">
              <a:buFont typeface="Wingdings" charset="2"/>
              <a:buChar char="v"/>
            </a:pPr>
            <a:r>
              <a:rPr lang="en-US" sz="3200" dirty="0" smtClean="0">
                <a:latin typeface="AGCanYouNotBold" charset="0"/>
                <a:ea typeface="AGCanYouNotBold" charset="0"/>
                <a:cs typeface="AGCanYouNotBold" charset="0"/>
              </a:rPr>
              <a:t>Fall</a:t>
            </a:r>
          </a:p>
          <a:p>
            <a:pPr marL="742950" lvl="1" indent="-285750">
              <a:buFont typeface="Wingdings" charset="2"/>
              <a:buChar char="v"/>
            </a:pPr>
            <a:r>
              <a:rPr lang="en-US" sz="3200" dirty="0" smtClean="0">
                <a:latin typeface="AGCanYouNotBold" charset="0"/>
                <a:ea typeface="AGCanYouNotBold" charset="0"/>
                <a:cs typeface="AGCanYouNotBold" charset="0"/>
              </a:rPr>
              <a:t>Winter</a:t>
            </a:r>
          </a:p>
          <a:p>
            <a:pPr marL="742950" lvl="1" indent="-285750">
              <a:buFont typeface="Wingdings" charset="2"/>
              <a:buChar char="v"/>
            </a:pPr>
            <a:r>
              <a:rPr lang="en-US" sz="3200" dirty="0" smtClean="0">
                <a:latin typeface="AGCanYouNotBold" charset="0"/>
                <a:ea typeface="AGCanYouNotBold" charset="0"/>
                <a:cs typeface="AGCanYouNotBold" charset="0"/>
              </a:rPr>
              <a:t>Spring</a:t>
            </a:r>
            <a:endParaRPr lang="en-US" sz="3200" dirty="0">
              <a:latin typeface="AGCanYouNotBold" charset="0"/>
              <a:ea typeface="AGCanYouNotBold" charset="0"/>
              <a:cs typeface="AGCanYouNotBold" charset="0"/>
            </a:endParaRPr>
          </a:p>
          <a:p>
            <a:pPr marL="742950" lvl="1" indent="-285750">
              <a:buFont typeface="Wingdings" charset="2"/>
              <a:buChar char="v"/>
            </a:pPr>
            <a:endParaRPr lang="en-US" dirty="0" smtClean="0"/>
          </a:p>
          <a:p>
            <a:pPr marL="742950" lvl="1" indent="-285750">
              <a:buFont typeface="Wingdings" charset="2"/>
              <a:buChar char="v"/>
            </a:pPr>
            <a:endParaRPr lang="en-US" dirty="0" smtClean="0"/>
          </a:p>
        </p:txBody>
      </p:sp>
      <p:sp>
        <p:nvSpPr>
          <p:cNvPr id="5" name="TextBox 4"/>
          <p:cNvSpPr txBox="1"/>
          <p:nvPr/>
        </p:nvSpPr>
        <p:spPr>
          <a:xfrm>
            <a:off x="1995055" y="4286992"/>
            <a:ext cx="8359732" cy="2308324"/>
          </a:xfrm>
          <a:prstGeom prst="rect">
            <a:avLst/>
          </a:prstGeom>
          <a:noFill/>
        </p:spPr>
        <p:txBody>
          <a:bodyPr wrap="square" rtlCol="0">
            <a:spAutoFit/>
          </a:bodyPr>
          <a:lstStyle/>
          <a:p>
            <a:pPr marL="285750" indent="-285750">
              <a:buFont typeface="Arial" charset="0"/>
              <a:buChar char="•"/>
            </a:pPr>
            <a:r>
              <a:rPr lang="en-US" u="sng" dirty="0" smtClean="0">
                <a:latin typeface="AGCanYouNotBold" charset="0"/>
                <a:ea typeface="AGCanYouNotBold" charset="0"/>
                <a:cs typeface="AGCanYouNotBold" charset="0"/>
              </a:rPr>
              <a:t>Nonsense Word Fluency </a:t>
            </a:r>
            <a:r>
              <a:rPr lang="en-US" dirty="0" smtClean="0">
                <a:latin typeface="AGCanYouNotBold" charset="0"/>
                <a:ea typeface="AGCanYouNotBold" charset="0"/>
                <a:cs typeface="AGCanYouNotBold" charset="0"/>
              </a:rPr>
              <a:t>(NWF)- Tests letter-sound correspondence in which letters represent their most common sounds and of the ability to blend letters into words. (e.g., sig, </a:t>
            </a:r>
            <a:r>
              <a:rPr lang="en-US" dirty="0" err="1" smtClean="0">
                <a:latin typeface="AGCanYouNotBold" charset="0"/>
                <a:ea typeface="AGCanYouNotBold" charset="0"/>
                <a:cs typeface="AGCanYouNotBold" charset="0"/>
              </a:rPr>
              <a:t>rav</a:t>
            </a:r>
            <a:r>
              <a:rPr lang="en-US" dirty="0" smtClean="0">
                <a:latin typeface="AGCanYouNotBold" charset="0"/>
                <a:ea typeface="AGCanYouNotBold" charset="0"/>
                <a:cs typeface="AGCanYouNotBold" charset="0"/>
              </a:rPr>
              <a:t>, </a:t>
            </a:r>
            <a:r>
              <a:rPr lang="en-US" dirty="0" err="1" smtClean="0">
                <a:latin typeface="AGCanYouNotBold" charset="0"/>
                <a:ea typeface="AGCanYouNotBold" charset="0"/>
                <a:cs typeface="AGCanYouNotBold" charset="0"/>
              </a:rPr>
              <a:t>ov</a:t>
            </a:r>
            <a:r>
              <a:rPr lang="en-US" dirty="0" smtClean="0">
                <a:latin typeface="AGCanYouNotBold" charset="0"/>
                <a:ea typeface="AGCanYouNotBold" charset="0"/>
                <a:cs typeface="AGCanYouNotBold" charset="0"/>
              </a:rPr>
              <a:t>)</a:t>
            </a:r>
          </a:p>
          <a:p>
            <a:pPr marL="285750" indent="-285750">
              <a:buFont typeface="Arial" charset="0"/>
              <a:buChar char="•"/>
            </a:pPr>
            <a:r>
              <a:rPr lang="en-US" u="sng" dirty="0" smtClean="0">
                <a:latin typeface="AGCanYouNotBold" charset="0"/>
                <a:ea typeface="AGCanYouNotBold" charset="0"/>
                <a:cs typeface="AGCanYouNotBold" charset="0"/>
              </a:rPr>
              <a:t>Word Reading Fluency </a:t>
            </a:r>
            <a:r>
              <a:rPr lang="en-US" dirty="0" smtClean="0">
                <a:latin typeface="AGCanYouNotBold" charset="0"/>
                <a:ea typeface="AGCanYouNotBold" charset="0"/>
                <a:cs typeface="AGCanYouNotBold" charset="0"/>
              </a:rPr>
              <a:t>(WRF)- Students read individual words aloud from a word list printed on a sheet of paper for one minute. </a:t>
            </a:r>
          </a:p>
          <a:p>
            <a:pPr marL="285750" indent="-285750">
              <a:buFont typeface="Arial" charset="0"/>
              <a:buChar char="•"/>
            </a:pPr>
            <a:r>
              <a:rPr lang="en-US" u="sng" dirty="0" smtClean="0">
                <a:latin typeface="AGCanYouNotBold" charset="0"/>
                <a:ea typeface="AGCanYouNotBold" charset="0"/>
                <a:cs typeface="AGCanYouNotBold" charset="0"/>
              </a:rPr>
              <a:t>Oral Reading Fluency </a:t>
            </a:r>
            <a:r>
              <a:rPr lang="en-US" dirty="0" smtClean="0">
                <a:latin typeface="AGCanYouNotBold" charset="0"/>
                <a:ea typeface="AGCanYouNotBold" charset="0"/>
                <a:cs typeface="AGCanYouNotBold" charset="0"/>
              </a:rPr>
              <a:t>(ORF)- Students performance is measured by having students read a grade level passage aloud for one minute. </a:t>
            </a:r>
          </a:p>
          <a:p>
            <a:endParaRPr lang="en-US" dirty="0"/>
          </a:p>
        </p:txBody>
      </p:sp>
    </p:spTree>
    <p:extLst>
      <p:ext uri="{BB962C8B-B14F-4D97-AF65-F5344CB8AC3E}">
        <p14:creationId xmlns:p14="http://schemas.microsoft.com/office/powerpoint/2010/main" val="1154224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63486" y="2171700"/>
            <a:ext cx="8850085" cy="646331"/>
          </a:xfrm>
          <a:prstGeom prst="rect">
            <a:avLst/>
          </a:prstGeom>
          <a:noFill/>
        </p:spPr>
        <p:txBody>
          <a:bodyPr wrap="square" rtlCol="0">
            <a:spAutoFit/>
          </a:bodyPr>
          <a:lstStyle/>
          <a:p>
            <a:pPr algn="ctr"/>
            <a:r>
              <a:rPr lang="en-US" sz="3600" b="1" dirty="0" smtClean="0">
                <a:latin typeface="AGCanYouNotBold" charset="0"/>
                <a:ea typeface="AGCanYouNotBold" charset="0"/>
                <a:cs typeface="AGCanYouNotBold" charset="0"/>
              </a:rPr>
              <a:t>What is a Standards-Based Report Card?</a:t>
            </a:r>
            <a:endParaRPr lang="en-US" sz="3600" b="1" dirty="0">
              <a:latin typeface="AGCanYouNotBold" charset="0"/>
              <a:ea typeface="AGCanYouNotBold" charset="0"/>
              <a:cs typeface="AGCanYouNotBold" charset="0"/>
            </a:endParaRPr>
          </a:p>
        </p:txBody>
      </p:sp>
      <p:sp>
        <p:nvSpPr>
          <p:cNvPr id="2" name="TextBox 1"/>
          <p:cNvSpPr txBox="1"/>
          <p:nvPr/>
        </p:nvSpPr>
        <p:spPr>
          <a:xfrm>
            <a:off x="1919349" y="2892862"/>
            <a:ext cx="8538358" cy="3539430"/>
          </a:xfrm>
          <a:prstGeom prst="rect">
            <a:avLst/>
          </a:prstGeom>
          <a:noFill/>
        </p:spPr>
        <p:txBody>
          <a:bodyPr wrap="square" rtlCol="0">
            <a:spAutoFit/>
          </a:bodyPr>
          <a:lstStyle/>
          <a:p>
            <a:pPr marL="285750" indent="-285750">
              <a:buFont typeface="Wingdings" charset="2"/>
              <a:buChar char="v"/>
            </a:pPr>
            <a:r>
              <a:rPr lang="en-US" sz="3200" dirty="0">
                <a:latin typeface="AGCanYouNotBold" charset="0"/>
                <a:ea typeface="AGCanYouNotBold" charset="0"/>
                <a:cs typeface="AGCanYouNotBold" charset="0"/>
              </a:rPr>
              <a:t>Clearly communicates what we want students to learn and be able to do</a:t>
            </a:r>
          </a:p>
          <a:p>
            <a:pPr marL="285750" indent="-285750">
              <a:buFont typeface="Wingdings" charset="2"/>
              <a:buChar char="v"/>
            </a:pPr>
            <a:r>
              <a:rPr lang="en-US" sz="3200" dirty="0">
                <a:latin typeface="AGCanYouNotBold" charset="0"/>
                <a:ea typeface="AGCanYouNotBold" charset="0"/>
                <a:cs typeface="AGCanYouNotBold" charset="0"/>
              </a:rPr>
              <a:t>Communicates students’ level of progress or proficiency in meeting grade level standards based on end of the year goals</a:t>
            </a:r>
          </a:p>
          <a:p>
            <a:pPr marL="285750" indent="-285750">
              <a:buFont typeface="Wingdings" charset="2"/>
              <a:buChar char="v"/>
            </a:pPr>
            <a:r>
              <a:rPr lang="en-US" sz="3200" dirty="0">
                <a:latin typeface="AGCanYouNotBold" charset="0"/>
                <a:ea typeface="AGCanYouNotBold" charset="0"/>
                <a:cs typeface="AGCanYouNotBold" charset="0"/>
              </a:rPr>
              <a:t>Communicates progress without utilizing a traditional grading system</a:t>
            </a:r>
          </a:p>
        </p:txBody>
      </p:sp>
    </p:spTree>
    <p:extLst>
      <p:ext uri="{BB962C8B-B14F-4D97-AF65-F5344CB8AC3E}">
        <p14:creationId xmlns:p14="http://schemas.microsoft.com/office/powerpoint/2010/main" val="270649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75362" y="2159825"/>
            <a:ext cx="8850085" cy="646331"/>
          </a:xfrm>
          <a:prstGeom prst="rect">
            <a:avLst/>
          </a:prstGeom>
          <a:noFill/>
        </p:spPr>
        <p:txBody>
          <a:bodyPr wrap="square" rtlCol="0">
            <a:spAutoFit/>
          </a:bodyPr>
          <a:lstStyle/>
          <a:p>
            <a:pPr algn="ctr"/>
            <a:r>
              <a:rPr lang="en-US" sz="3600" b="1" dirty="0" smtClean="0">
                <a:latin typeface="AGCanYouNotBold" charset="0"/>
                <a:ea typeface="AGCanYouNotBold" charset="0"/>
                <a:cs typeface="AGCanYouNotBold" charset="0"/>
              </a:rPr>
              <a:t>How is academic progress measured? </a:t>
            </a:r>
            <a:endParaRPr lang="en-US" sz="3600" b="1" dirty="0">
              <a:latin typeface="AGCanYouNotBold" charset="0"/>
              <a:ea typeface="AGCanYouNotBold" charset="0"/>
              <a:cs typeface="AGCanYouNotBold" charset="0"/>
            </a:endParaRPr>
          </a:p>
        </p:txBody>
      </p:sp>
      <p:sp>
        <p:nvSpPr>
          <p:cNvPr id="2" name="Rectangle 1"/>
          <p:cNvSpPr/>
          <p:nvPr/>
        </p:nvSpPr>
        <p:spPr>
          <a:xfrm>
            <a:off x="427016" y="2806156"/>
            <a:ext cx="10311742" cy="3092898"/>
          </a:xfrm>
          <a:prstGeom prst="rect">
            <a:avLst/>
          </a:prstGeom>
        </p:spPr>
        <p:txBody>
          <a:bodyPr wrap="square">
            <a:spAutoFit/>
          </a:bodyPr>
          <a:lstStyle/>
          <a:p>
            <a:pPr lvl="3" fontAlgn="base">
              <a:lnSpc>
                <a:spcPct val="200000"/>
              </a:lnSpc>
            </a:pPr>
            <a:r>
              <a:rPr lang="en-US" sz="2000" dirty="0">
                <a:solidFill>
                  <a:srgbClr val="FF0000"/>
                </a:solidFill>
                <a:latin typeface="AGCanYouNotBold" charset="0"/>
                <a:ea typeface="AGCanYouNotBold" charset="0"/>
                <a:cs typeface="AGCanYouNotBold" charset="0"/>
              </a:rPr>
              <a:t>4- </a:t>
            </a:r>
            <a:r>
              <a:rPr lang="en-US" sz="2000" dirty="0">
                <a:latin typeface="AGCanYouNotBold" charset="0"/>
                <a:ea typeface="AGCanYouNotBold" charset="0"/>
                <a:cs typeface="AGCanYouNotBold" charset="0"/>
              </a:rPr>
              <a:t>Demonstrates an understanding of the standard </a:t>
            </a:r>
            <a:r>
              <a:rPr lang="en-US" sz="2000" dirty="0">
                <a:solidFill>
                  <a:srgbClr val="FF0000"/>
                </a:solidFill>
                <a:latin typeface="AGCanYouNotBold" charset="0"/>
                <a:ea typeface="AGCanYouNotBold" charset="0"/>
                <a:cs typeface="AGCanYouNotBold" charset="0"/>
              </a:rPr>
              <a:t>independently</a:t>
            </a:r>
          </a:p>
          <a:p>
            <a:pPr lvl="3" fontAlgn="base">
              <a:lnSpc>
                <a:spcPct val="200000"/>
              </a:lnSpc>
            </a:pPr>
            <a:r>
              <a:rPr lang="en-US" sz="2000" dirty="0">
                <a:solidFill>
                  <a:srgbClr val="FF0000"/>
                </a:solidFill>
                <a:latin typeface="AGCanYouNotBold" charset="0"/>
                <a:ea typeface="AGCanYouNotBold" charset="0"/>
                <a:cs typeface="AGCanYouNotBold" charset="0"/>
              </a:rPr>
              <a:t>3- </a:t>
            </a:r>
            <a:r>
              <a:rPr lang="en-US" sz="2000" dirty="0">
                <a:latin typeface="AGCanYouNotBold" charset="0"/>
                <a:ea typeface="AGCanYouNotBold" charset="0"/>
                <a:cs typeface="AGCanYouNotBold" charset="0"/>
              </a:rPr>
              <a:t>Demonstrates an understanding of the standard </a:t>
            </a:r>
            <a:r>
              <a:rPr lang="en-US" sz="2000" dirty="0">
                <a:solidFill>
                  <a:srgbClr val="FF0000"/>
                </a:solidFill>
                <a:latin typeface="AGCanYouNotBold" charset="0"/>
                <a:ea typeface="AGCanYouNotBold" charset="0"/>
                <a:cs typeface="AGCanYouNotBold" charset="0"/>
              </a:rPr>
              <a:t>with minimum supports</a:t>
            </a:r>
          </a:p>
          <a:p>
            <a:pPr lvl="3" fontAlgn="base">
              <a:lnSpc>
                <a:spcPct val="200000"/>
              </a:lnSpc>
            </a:pPr>
            <a:r>
              <a:rPr lang="en-US" sz="2000" dirty="0">
                <a:solidFill>
                  <a:srgbClr val="FF0000"/>
                </a:solidFill>
                <a:latin typeface="AGCanYouNotBold" charset="0"/>
                <a:ea typeface="AGCanYouNotBold" charset="0"/>
                <a:cs typeface="AGCanYouNotBold" charset="0"/>
              </a:rPr>
              <a:t>2- </a:t>
            </a:r>
            <a:r>
              <a:rPr lang="en-US" sz="2000" dirty="0">
                <a:latin typeface="AGCanYouNotBold" charset="0"/>
                <a:ea typeface="AGCanYouNotBold" charset="0"/>
                <a:cs typeface="AGCanYouNotBold" charset="0"/>
              </a:rPr>
              <a:t>Demonstrates an understanding of the standard </a:t>
            </a:r>
            <a:r>
              <a:rPr lang="en-US" sz="2000" dirty="0">
                <a:solidFill>
                  <a:srgbClr val="FF0000"/>
                </a:solidFill>
                <a:latin typeface="AGCanYouNotBold" charset="0"/>
                <a:ea typeface="AGCanYouNotBold" charset="0"/>
                <a:cs typeface="AGCanYouNotBold" charset="0"/>
              </a:rPr>
              <a:t>with continuous supports</a:t>
            </a:r>
          </a:p>
          <a:p>
            <a:pPr lvl="3" fontAlgn="base">
              <a:lnSpc>
                <a:spcPct val="200000"/>
              </a:lnSpc>
            </a:pPr>
            <a:r>
              <a:rPr lang="en-US" sz="2000" dirty="0">
                <a:solidFill>
                  <a:srgbClr val="FF0000"/>
                </a:solidFill>
                <a:latin typeface="AGCanYouNotBold" charset="0"/>
                <a:ea typeface="AGCanYouNotBold" charset="0"/>
                <a:cs typeface="AGCanYouNotBold" charset="0"/>
              </a:rPr>
              <a:t>1- Does not </a:t>
            </a:r>
            <a:r>
              <a:rPr lang="en-US" sz="2000" dirty="0">
                <a:latin typeface="AGCanYouNotBold" charset="0"/>
                <a:ea typeface="AGCanYouNotBold" charset="0"/>
                <a:cs typeface="AGCanYouNotBold" charset="0"/>
              </a:rPr>
              <a:t>demonstrate an understanding of the standard</a:t>
            </a:r>
            <a:endParaRPr lang="en-US" sz="20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1414543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75362" y="2159825"/>
            <a:ext cx="8850085" cy="954107"/>
          </a:xfrm>
          <a:prstGeom prst="rect">
            <a:avLst/>
          </a:prstGeom>
          <a:noFill/>
        </p:spPr>
        <p:txBody>
          <a:bodyPr wrap="square" rtlCol="0">
            <a:spAutoFit/>
          </a:bodyPr>
          <a:lstStyle/>
          <a:p>
            <a:pPr algn="ctr"/>
            <a:r>
              <a:rPr lang="en-US" sz="2800" b="1" dirty="0" smtClean="0">
                <a:latin typeface="AGCanYouNotBold" charset="0"/>
                <a:ea typeface="AGCanYouNotBold" charset="0"/>
                <a:cs typeface="AGCanYouNotBold" charset="0"/>
              </a:rPr>
              <a:t>What does Progress towards Mastery of Individual Grade Level Standards look like?</a:t>
            </a:r>
            <a:endParaRPr lang="en-US" sz="2800" b="1" dirty="0">
              <a:latin typeface="AGCanYouNotBold" charset="0"/>
              <a:ea typeface="AGCanYouNotBold" charset="0"/>
              <a:cs typeface="AGCanYouNotBold" charset="0"/>
            </a:endParaRPr>
          </a:p>
        </p:txBody>
      </p:sp>
      <p:sp>
        <p:nvSpPr>
          <p:cNvPr id="4" name="TextBox 3"/>
          <p:cNvSpPr txBox="1"/>
          <p:nvPr/>
        </p:nvSpPr>
        <p:spPr>
          <a:xfrm>
            <a:off x="1549731" y="3018929"/>
            <a:ext cx="8734300" cy="3539430"/>
          </a:xfrm>
          <a:prstGeom prst="rect">
            <a:avLst/>
          </a:prstGeom>
          <a:noFill/>
        </p:spPr>
        <p:txBody>
          <a:bodyPr wrap="square" rtlCol="0">
            <a:spAutoFit/>
          </a:bodyPr>
          <a:lstStyle/>
          <a:p>
            <a:pPr marL="742950" lvl="1" indent="-285750">
              <a:buFont typeface="Arial" charset="0"/>
              <a:buChar char="•"/>
            </a:pPr>
            <a:r>
              <a:rPr lang="en-US" sz="1600" dirty="0">
                <a:latin typeface="AGCanYouNotBold" charset="0"/>
                <a:ea typeface="AGCanYouNotBold" charset="0"/>
                <a:cs typeface="AGCanYouNotBold" charset="0"/>
              </a:rPr>
              <a:t>Grade Level Standards are end of the year goals</a:t>
            </a:r>
          </a:p>
          <a:p>
            <a:pPr marL="742950" lvl="1" indent="-285750">
              <a:buFont typeface="Arial" charset="0"/>
              <a:buChar char="•"/>
            </a:pPr>
            <a:r>
              <a:rPr lang="en-US" sz="1600" dirty="0">
                <a:latin typeface="AGCanYouNotBold" charset="0"/>
                <a:ea typeface="AGCanYouNotBold" charset="0"/>
                <a:cs typeface="AGCanYouNotBold" charset="0"/>
              </a:rPr>
              <a:t>Expected to be met independently by each student before the end of the school year</a:t>
            </a:r>
          </a:p>
          <a:p>
            <a:pPr marL="742950" lvl="1" indent="-285750">
              <a:buFont typeface="Arial" charset="0"/>
              <a:buChar char="•"/>
            </a:pPr>
            <a:r>
              <a:rPr lang="en-US" sz="1600" dirty="0">
                <a:latin typeface="AGCanYouNotBold" charset="0"/>
                <a:ea typeface="AGCanYouNotBold" charset="0"/>
                <a:cs typeface="AGCanYouNotBold" charset="0"/>
              </a:rPr>
              <a:t>Progress towards end of year goals may vary from student to student</a:t>
            </a:r>
          </a:p>
          <a:p>
            <a:pPr lvl="1"/>
            <a:endParaRPr lang="en-US" sz="1600" dirty="0">
              <a:latin typeface="AGCanYouNotBold" charset="0"/>
              <a:ea typeface="AGCanYouNotBold" charset="0"/>
              <a:cs typeface="AGCanYouNotBold" charset="0"/>
            </a:endParaRPr>
          </a:p>
          <a:p>
            <a:pPr marL="742950" lvl="1" indent="-285750">
              <a:buFont typeface="Arial" charset="0"/>
              <a:buChar char="•"/>
            </a:pPr>
            <a:r>
              <a:rPr lang="en-US" sz="1600" dirty="0">
                <a:latin typeface="AGCanYouNotBold" charset="0"/>
                <a:ea typeface="AGCanYouNotBold" charset="0"/>
                <a:cs typeface="AGCanYouNotBold" charset="0"/>
              </a:rPr>
              <a:t>Parent Guide explains standard requirements. </a:t>
            </a:r>
          </a:p>
          <a:p>
            <a:pPr lvl="2"/>
            <a:r>
              <a:rPr lang="en-US" sz="1600" dirty="0" smtClean="0">
                <a:latin typeface="AGCanYouNotBold" charset="0"/>
                <a:ea typeface="AGCanYouNotBold" charset="0"/>
                <a:cs typeface="AGCanYouNotBold" charset="0"/>
              </a:rPr>
              <a:t>- All </a:t>
            </a:r>
            <a:r>
              <a:rPr lang="en-US" sz="1600" dirty="0">
                <a:latin typeface="AGCanYouNotBold" charset="0"/>
                <a:ea typeface="AGCanYouNotBold" charset="0"/>
                <a:cs typeface="AGCanYouNotBold" charset="0"/>
              </a:rPr>
              <a:t>second grade standards included on the Parent Guide</a:t>
            </a:r>
          </a:p>
          <a:p>
            <a:pPr marL="1200150" lvl="2" indent="-285750">
              <a:buFontTx/>
              <a:buChar char="-"/>
            </a:pPr>
            <a:r>
              <a:rPr lang="en-US" sz="1600" dirty="0" smtClean="0">
                <a:latin typeface="AGCanYouNotBold" charset="0"/>
                <a:ea typeface="AGCanYouNotBold" charset="0"/>
                <a:cs typeface="AGCanYouNotBold" charset="0"/>
              </a:rPr>
              <a:t>Some </a:t>
            </a:r>
            <a:r>
              <a:rPr lang="en-US" sz="1600" dirty="0">
                <a:latin typeface="AGCanYouNotBold" charset="0"/>
                <a:ea typeface="AGCanYouNotBold" charset="0"/>
                <a:cs typeface="AGCanYouNotBold" charset="0"/>
              </a:rPr>
              <a:t>report card standards have other standards embedded </a:t>
            </a:r>
            <a:r>
              <a:rPr lang="en-US" sz="1600" dirty="0" smtClean="0">
                <a:latin typeface="AGCanYouNotBold" charset="0"/>
                <a:ea typeface="AGCanYouNotBold" charset="0"/>
                <a:cs typeface="AGCanYouNotBold" charset="0"/>
              </a:rPr>
              <a:t>within</a:t>
            </a:r>
          </a:p>
          <a:p>
            <a:pPr marL="1657350" lvl="3" indent="-285750">
              <a:buFontTx/>
              <a:buChar char="-"/>
            </a:pPr>
            <a:r>
              <a:rPr lang="en-US" sz="1600" dirty="0" smtClean="0">
                <a:latin typeface="AGCanYouNotBold" charset="0"/>
                <a:ea typeface="AGCanYouNotBold" charset="0"/>
                <a:cs typeface="AGCanYouNotBold" charset="0"/>
              </a:rPr>
              <a:t>The </a:t>
            </a:r>
            <a:r>
              <a:rPr lang="en-US" sz="1600" dirty="0">
                <a:latin typeface="AGCanYouNotBold" charset="0"/>
                <a:ea typeface="AGCanYouNotBold" charset="0"/>
                <a:cs typeface="AGCanYouNotBold" charset="0"/>
              </a:rPr>
              <a:t>reason is to keep parents informed without reporting on every individual standard. If the overarching standard can be performed independently, most often the supporting standards can be as well. If your child is having difficulty with a standard, you can reference the Parent Guide to better understand what that particular standard consists of or reach out to your child’s teacher for guidance. </a:t>
            </a:r>
          </a:p>
        </p:txBody>
      </p:sp>
    </p:spTree>
    <p:extLst>
      <p:ext uri="{BB962C8B-B14F-4D97-AF65-F5344CB8AC3E}">
        <p14:creationId xmlns:p14="http://schemas.microsoft.com/office/powerpoint/2010/main" val="434598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75362" y="2159825"/>
            <a:ext cx="8850085" cy="1077218"/>
          </a:xfrm>
          <a:prstGeom prst="rect">
            <a:avLst/>
          </a:prstGeom>
          <a:noFill/>
        </p:spPr>
        <p:txBody>
          <a:bodyPr wrap="square" rtlCol="0">
            <a:spAutoFit/>
          </a:bodyPr>
          <a:lstStyle/>
          <a:p>
            <a:pPr algn="ctr"/>
            <a:r>
              <a:rPr lang="en-US" sz="3200" b="1" dirty="0" smtClean="0">
                <a:latin typeface="AGCanYouNotBold" charset="0"/>
                <a:ea typeface="AGCanYouNotBold" charset="0"/>
                <a:cs typeface="AGCanYouNotBold" charset="0"/>
              </a:rPr>
              <a:t>What other information is included on the Report Card? </a:t>
            </a:r>
            <a:endParaRPr lang="en-US" sz="3200" b="1" dirty="0">
              <a:latin typeface="AGCanYouNotBold" charset="0"/>
              <a:ea typeface="AGCanYouNotBold" charset="0"/>
              <a:cs typeface="AGCanYouNotBold" charset="0"/>
            </a:endParaRPr>
          </a:p>
        </p:txBody>
      </p:sp>
      <p:sp>
        <p:nvSpPr>
          <p:cNvPr id="4" name="TextBox 3"/>
          <p:cNvSpPr txBox="1"/>
          <p:nvPr/>
        </p:nvSpPr>
        <p:spPr>
          <a:xfrm>
            <a:off x="1833254" y="3351438"/>
            <a:ext cx="8734300" cy="3170099"/>
          </a:xfrm>
          <a:prstGeom prst="rect">
            <a:avLst/>
          </a:prstGeom>
          <a:noFill/>
        </p:spPr>
        <p:txBody>
          <a:bodyPr wrap="square" rtlCol="0">
            <a:spAutoFit/>
          </a:bodyPr>
          <a:lstStyle/>
          <a:p>
            <a:pPr marL="285750" indent="-285750">
              <a:buFont typeface="Wingdings" charset="2"/>
              <a:buChar char="v"/>
            </a:pPr>
            <a:r>
              <a:rPr lang="en-US" sz="2000" b="1" dirty="0">
                <a:latin typeface="AGCanYouNotBold" charset="0"/>
                <a:ea typeface="AGCanYouNotBold" charset="0"/>
                <a:cs typeface="AGCanYouNotBold" charset="0"/>
              </a:rPr>
              <a:t>Behaviors the Support Learning</a:t>
            </a:r>
          </a:p>
          <a:p>
            <a:pPr lvl="1"/>
            <a:r>
              <a:rPr lang="en-US" sz="2000" dirty="0">
                <a:latin typeface="AGCanYouNotBold" charset="0"/>
                <a:ea typeface="AGCanYouNotBold" charset="0"/>
                <a:cs typeface="AGCanYouNotBold" charset="0"/>
              </a:rPr>
              <a:t>S – Satisfactory - Consistently demonstrates the behavior </a:t>
            </a:r>
          </a:p>
          <a:p>
            <a:pPr lvl="1"/>
            <a:r>
              <a:rPr lang="en-US" sz="2000" dirty="0">
                <a:latin typeface="AGCanYouNotBold" charset="0"/>
                <a:ea typeface="AGCanYouNotBold" charset="0"/>
                <a:cs typeface="AGCanYouNotBold" charset="0"/>
              </a:rPr>
              <a:t>N – Needs Improvement – Inconsistently demonstrates the behavior</a:t>
            </a:r>
          </a:p>
          <a:p>
            <a:pPr lvl="1"/>
            <a:r>
              <a:rPr lang="en-US" sz="2000" dirty="0">
                <a:latin typeface="AGCanYouNotBold" charset="0"/>
                <a:ea typeface="AGCanYouNotBold" charset="0"/>
                <a:cs typeface="AGCanYouNotBold" charset="0"/>
              </a:rPr>
              <a:t>U – Unsatisfactory - Rarely demonstrates the behavior and learning is affected</a:t>
            </a:r>
          </a:p>
          <a:p>
            <a:pPr lvl="1"/>
            <a:endParaRPr lang="en-US" sz="2000" dirty="0">
              <a:latin typeface="AGCanYouNotBold" charset="0"/>
              <a:ea typeface="AGCanYouNotBold" charset="0"/>
              <a:cs typeface="AGCanYouNotBold" charset="0"/>
            </a:endParaRPr>
          </a:p>
          <a:p>
            <a:pPr marL="285750" indent="-285750">
              <a:buFont typeface="Wingdings" charset="2"/>
              <a:buChar char="v"/>
            </a:pPr>
            <a:r>
              <a:rPr lang="en-US" sz="2000" b="1" dirty="0">
                <a:latin typeface="AGCanYouNotBold" charset="0"/>
                <a:ea typeface="AGCanYouNotBold" charset="0"/>
                <a:cs typeface="AGCanYouNotBold" charset="0"/>
              </a:rPr>
              <a:t>Science, Social Studies, Health, Technology, Spanish, Art, Music, PE</a:t>
            </a:r>
          </a:p>
          <a:p>
            <a:pPr lvl="1"/>
            <a:r>
              <a:rPr lang="en-US" sz="2000" dirty="0">
                <a:latin typeface="AGCanYouNotBold" charset="0"/>
                <a:ea typeface="AGCanYouNotBold" charset="0"/>
                <a:cs typeface="AGCanYouNotBold" charset="0"/>
              </a:rPr>
              <a:t>S – Satisfactory - Consistently participates</a:t>
            </a:r>
          </a:p>
          <a:p>
            <a:pPr lvl="1"/>
            <a:r>
              <a:rPr lang="en-US" sz="2000" dirty="0">
                <a:latin typeface="AGCanYouNotBold" charset="0"/>
                <a:ea typeface="AGCanYouNotBold" charset="0"/>
                <a:cs typeface="AGCanYouNotBold" charset="0"/>
              </a:rPr>
              <a:t>N – Needs Improvement – Inconsistently participates</a:t>
            </a:r>
          </a:p>
          <a:p>
            <a:pPr lvl="1"/>
            <a:r>
              <a:rPr lang="en-US" sz="2000" dirty="0">
                <a:latin typeface="AGCanYouNotBold" charset="0"/>
                <a:ea typeface="AGCanYouNotBold" charset="0"/>
                <a:cs typeface="AGCanYouNotBold" charset="0"/>
              </a:rPr>
              <a:t>U – Unsatisfactory - Rarely </a:t>
            </a:r>
            <a:r>
              <a:rPr lang="en-US" sz="2000" dirty="0" smtClean="0">
                <a:latin typeface="AGCanYouNotBold" charset="0"/>
                <a:ea typeface="AGCanYouNotBold" charset="0"/>
                <a:cs typeface="AGCanYouNotBold" charset="0"/>
              </a:rPr>
              <a:t>participates</a:t>
            </a:r>
            <a:endParaRPr lang="en-US" sz="20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899079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75362" y="2159825"/>
            <a:ext cx="8850085" cy="461665"/>
          </a:xfrm>
          <a:prstGeom prst="rect">
            <a:avLst/>
          </a:prstGeom>
          <a:noFill/>
        </p:spPr>
        <p:txBody>
          <a:bodyPr wrap="square" rtlCol="0">
            <a:spAutoFit/>
          </a:bodyPr>
          <a:lstStyle/>
          <a:p>
            <a:pPr algn="ctr"/>
            <a:r>
              <a:rPr lang="en-US" sz="2400" b="1" dirty="0" smtClean="0">
                <a:latin typeface="AGCanYouNotBold" charset="0"/>
                <a:ea typeface="AGCanYouNotBold" charset="0"/>
                <a:cs typeface="AGCanYouNotBold" charset="0"/>
              </a:rPr>
              <a:t> How will parents be notified of your child’s progress?</a:t>
            </a:r>
            <a:endParaRPr lang="en-US" sz="2400" b="1" dirty="0">
              <a:latin typeface="AGCanYouNotBold" charset="0"/>
              <a:ea typeface="AGCanYouNotBold" charset="0"/>
              <a:cs typeface="AGCanYouNotBold" charset="0"/>
            </a:endParaRPr>
          </a:p>
        </p:txBody>
      </p:sp>
      <p:sp>
        <p:nvSpPr>
          <p:cNvPr id="4" name="TextBox 3"/>
          <p:cNvSpPr txBox="1"/>
          <p:nvPr/>
        </p:nvSpPr>
        <p:spPr>
          <a:xfrm>
            <a:off x="1833254" y="2532041"/>
            <a:ext cx="8734300" cy="4031873"/>
          </a:xfrm>
          <a:prstGeom prst="rect">
            <a:avLst/>
          </a:prstGeom>
          <a:noFill/>
        </p:spPr>
        <p:txBody>
          <a:bodyPr wrap="square" rtlCol="0">
            <a:spAutoFit/>
          </a:bodyPr>
          <a:lstStyle/>
          <a:p>
            <a:r>
              <a:rPr lang="en-US" sz="1600" dirty="0">
                <a:latin typeface="AGCanYouNotBold" charset="0"/>
                <a:ea typeface="AGCanYouNotBold" charset="0"/>
                <a:cs typeface="AGCanYouNotBold" charset="0"/>
              </a:rPr>
              <a:t>Progress Reports will go home every 4 ½ weeks, except during the first nine weeks. Progress reports will be sent home after the first six weeks of school during the first nine weeks. </a:t>
            </a:r>
          </a:p>
          <a:p>
            <a:endParaRPr lang="en-US" sz="1600" dirty="0">
              <a:latin typeface="AGCanYouNotBold" charset="0"/>
              <a:ea typeface="AGCanYouNotBold" charset="0"/>
              <a:cs typeface="AGCanYouNotBold" charset="0"/>
            </a:endParaRPr>
          </a:p>
          <a:p>
            <a:r>
              <a:rPr lang="en-US" sz="1600" dirty="0">
                <a:latin typeface="AGCanYouNotBold" charset="0"/>
                <a:ea typeface="AGCanYouNotBold" charset="0"/>
                <a:cs typeface="AGCanYouNotBold" charset="0"/>
              </a:rPr>
              <a:t>Reports Cards will be sent home at the end of each grading period.</a:t>
            </a:r>
          </a:p>
          <a:p>
            <a:pPr lvl="1"/>
            <a:r>
              <a:rPr lang="en-US" sz="1600" dirty="0">
                <a:latin typeface="AGCanYouNotBold" charset="0"/>
                <a:ea typeface="AGCanYouNotBold" charset="0"/>
                <a:cs typeface="AGCanYouNotBold" charset="0"/>
              </a:rPr>
              <a:t>Grading Period Ends</a:t>
            </a:r>
          </a:p>
          <a:p>
            <a:pPr lvl="2"/>
            <a:r>
              <a:rPr lang="en-US" sz="1600" dirty="0">
                <a:latin typeface="AGCanYouNotBold" charset="0"/>
                <a:ea typeface="AGCanYouNotBold" charset="0"/>
                <a:cs typeface="AGCanYouNotBold" charset="0"/>
              </a:rPr>
              <a:t>1</a:t>
            </a:r>
            <a:r>
              <a:rPr lang="en-US" sz="1600" baseline="30000" dirty="0">
                <a:latin typeface="AGCanYouNotBold" charset="0"/>
                <a:ea typeface="AGCanYouNotBold" charset="0"/>
                <a:cs typeface="AGCanYouNotBold" charset="0"/>
              </a:rPr>
              <a:t>st</a:t>
            </a:r>
            <a:r>
              <a:rPr lang="en-US" sz="1600" dirty="0">
                <a:latin typeface="AGCanYouNotBold" charset="0"/>
                <a:ea typeface="AGCanYouNotBold" charset="0"/>
                <a:cs typeface="AGCanYouNotBold" charset="0"/>
              </a:rPr>
              <a:t> Nine Weeks – October 4, 2019</a:t>
            </a:r>
          </a:p>
          <a:p>
            <a:pPr lvl="2"/>
            <a:r>
              <a:rPr lang="en-US" sz="1600" dirty="0">
                <a:latin typeface="AGCanYouNotBold" charset="0"/>
                <a:ea typeface="AGCanYouNotBold" charset="0"/>
                <a:cs typeface="AGCanYouNotBold" charset="0"/>
              </a:rPr>
              <a:t>2</a:t>
            </a:r>
            <a:r>
              <a:rPr lang="en-US" sz="1600" baseline="30000" dirty="0">
                <a:latin typeface="AGCanYouNotBold" charset="0"/>
                <a:ea typeface="AGCanYouNotBold" charset="0"/>
                <a:cs typeface="AGCanYouNotBold" charset="0"/>
              </a:rPr>
              <a:t>nd</a:t>
            </a:r>
            <a:r>
              <a:rPr lang="en-US" sz="1600" dirty="0">
                <a:latin typeface="AGCanYouNotBold" charset="0"/>
                <a:ea typeface="AGCanYouNotBold" charset="0"/>
                <a:cs typeface="AGCanYouNotBold" charset="0"/>
              </a:rPr>
              <a:t> Nine Weeks – December 20, 2019</a:t>
            </a:r>
          </a:p>
          <a:p>
            <a:pPr lvl="2"/>
            <a:r>
              <a:rPr lang="en-US" sz="1600" dirty="0">
                <a:latin typeface="AGCanYouNotBold" charset="0"/>
                <a:ea typeface="AGCanYouNotBold" charset="0"/>
                <a:cs typeface="AGCanYouNotBold" charset="0"/>
              </a:rPr>
              <a:t>3</a:t>
            </a:r>
            <a:r>
              <a:rPr lang="en-US" sz="1600" baseline="30000" dirty="0">
                <a:latin typeface="AGCanYouNotBold" charset="0"/>
                <a:ea typeface="AGCanYouNotBold" charset="0"/>
                <a:cs typeface="AGCanYouNotBold" charset="0"/>
              </a:rPr>
              <a:t>rd</a:t>
            </a:r>
            <a:r>
              <a:rPr lang="en-US" sz="1600" dirty="0">
                <a:latin typeface="AGCanYouNotBold" charset="0"/>
                <a:ea typeface="AGCanYouNotBold" charset="0"/>
                <a:cs typeface="AGCanYouNotBold" charset="0"/>
              </a:rPr>
              <a:t> Nine Weeks – March 2, 2020</a:t>
            </a:r>
          </a:p>
          <a:p>
            <a:pPr lvl="2"/>
            <a:r>
              <a:rPr lang="en-US" sz="1600" dirty="0">
                <a:latin typeface="AGCanYouNotBold" charset="0"/>
                <a:ea typeface="AGCanYouNotBold" charset="0"/>
                <a:cs typeface="AGCanYouNotBold" charset="0"/>
              </a:rPr>
              <a:t>4</a:t>
            </a:r>
            <a:r>
              <a:rPr lang="en-US" sz="1600" baseline="30000" dirty="0">
                <a:latin typeface="AGCanYouNotBold" charset="0"/>
                <a:ea typeface="AGCanYouNotBold" charset="0"/>
                <a:cs typeface="AGCanYouNotBold" charset="0"/>
              </a:rPr>
              <a:t>th</a:t>
            </a:r>
            <a:r>
              <a:rPr lang="en-US" sz="1600" dirty="0">
                <a:latin typeface="AGCanYouNotBold" charset="0"/>
                <a:ea typeface="AGCanYouNotBold" charset="0"/>
                <a:cs typeface="AGCanYouNotBold" charset="0"/>
              </a:rPr>
              <a:t> Nine Weeks –  May 21, 2020</a:t>
            </a:r>
          </a:p>
          <a:p>
            <a:pPr lvl="2"/>
            <a:endParaRPr lang="en-US" sz="1600" dirty="0">
              <a:latin typeface="AGCanYouNotBold" charset="0"/>
              <a:ea typeface="AGCanYouNotBold" charset="0"/>
              <a:cs typeface="AGCanYouNotBold" charset="0"/>
            </a:endParaRPr>
          </a:p>
          <a:p>
            <a:pPr lvl="1"/>
            <a:r>
              <a:rPr lang="en-US" sz="1600" dirty="0">
                <a:latin typeface="AGCanYouNotBold" charset="0"/>
                <a:ea typeface="AGCanYouNotBold" charset="0"/>
                <a:cs typeface="AGCanYouNotBold" charset="0"/>
              </a:rPr>
              <a:t>Report Cards Sent Home</a:t>
            </a:r>
          </a:p>
          <a:p>
            <a:pPr lvl="2"/>
            <a:r>
              <a:rPr lang="en-US" sz="1600" dirty="0">
                <a:latin typeface="AGCanYouNotBold" charset="0"/>
                <a:ea typeface="AGCanYouNotBold" charset="0"/>
                <a:cs typeface="AGCanYouNotBold" charset="0"/>
              </a:rPr>
              <a:t>1</a:t>
            </a:r>
            <a:r>
              <a:rPr lang="en-US" sz="1600" baseline="30000" dirty="0">
                <a:latin typeface="AGCanYouNotBold" charset="0"/>
                <a:ea typeface="AGCanYouNotBold" charset="0"/>
                <a:cs typeface="AGCanYouNotBold" charset="0"/>
              </a:rPr>
              <a:t>st</a:t>
            </a:r>
            <a:r>
              <a:rPr lang="en-US" sz="1600" dirty="0">
                <a:latin typeface="AGCanYouNotBold" charset="0"/>
                <a:ea typeface="AGCanYouNotBold" charset="0"/>
                <a:cs typeface="AGCanYouNotBold" charset="0"/>
              </a:rPr>
              <a:t> Nine Weeks – October 21, 2019</a:t>
            </a:r>
          </a:p>
          <a:p>
            <a:pPr lvl="2"/>
            <a:r>
              <a:rPr lang="en-US" sz="1600" dirty="0">
                <a:latin typeface="AGCanYouNotBold" charset="0"/>
                <a:ea typeface="AGCanYouNotBold" charset="0"/>
                <a:cs typeface="AGCanYouNotBold" charset="0"/>
              </a:rPr>
              <a:t>2</a:t>
            </a:r>
            <a:r>
              <a:rPr lang="en-US" sz="1600" baseline="30000" dirty="0">
                <a:latin typeface="AGCanYouNotBold" charset="0"/>
                <a:ea typeface="AGCanYouNotBold" charset="0"/>
                <a:cs typeface="AGCanYouNotBold" charset="0"/>
              </a:rPr>
              <a:t>nd</a:t>
            </a:r>
            <a:r>
              <a:rPr lang="en-US" sz="1600" dirty="0">
                <a:latin typeface="AGCanYouNotBold" charset="0"/>
                <a:ea typeface="AGCanYouNotBold" charset="0"/>
                <a:cs typeface="AGCanYouNotBold" charset="0"/>
              </a:rPr>
              <a:t> Nine Weeks – January 9, 2020</a:t>
            </a:r>
          </a:p>
          <a:p>
            <a:pPr lvl="2"/>
            <a:r>
              <a:rPr lang="en-US" sz="1600" dirty="0">
                <a:latin typeface="AGCanYouNotBold" charset="0"/>
                <a:ea typeface="AGCanYouNotBold" charset="0"/>
                <a:cs typeface="AGCanYouNotBold" charset="0"/>
              </a:rPr>
              <a:t>3</a:t>
            </a:r>
            <a:r>
              <a:rPr lang="en-US" sz="1600" baseline="30000" dirty="0">
                <a:latin typeface="AGCanYouNotBold" charset="0"/>
                <a:ea typeface="AGCanYouNotBold" charset="0"/>
                <a:cs typeface="AGCanYouNotBold" charset="0"/>
              </a:rPr>
              <a:t>rd</a:t>
            </a:r>
            <a:r>
              <a:rPr lang="en-US" sz="1600" dirty="0">
                <a:latin typeface="AGCanYouNotBold" charset="0"/>
                <a:ea typeface="AGCanYouNotBold" charset="0"/>
                <a:cs typeface="AGCanYouNotBold" charset="0"/>
              </a:rPr>
              <a:t> Nine Weeks – March 16, 2020</a:t>
            </a:r>
          </a:p>
          <a:p>
            <a:pPr lvl="2"/>
            <a:r>
              <a:rPr lang="en-US" sz="1600" dirty="0">
                <a:latin typeface="AGCanYouNotBold" charset="0"/>
                <a:ea typeface="AGCanYouNotBold" charset="0"/>
                <a:cs typeface="AGCanYouNotBold" charset="0"/>
              </a:rPr>
              <a:t>4</a:t>
            </a:r>
            <a:r>
              <a:rPr lang="en-US" sz="1600" baseline="30000" dirty="0">
                <a:latin typeface="AGCanYouNotBold" charset="0"/>
                <a:ea typeface="AGCanYouNotBold" charset="0"/>
                <a:cs typeface="AGCanYouNotBold" charset="0"/>
              </a:rPr>
              <a:t>th</a:t>
            </a:r>
            <a:r>
              <a:rPr lang="en-US" sz="1600" dirty="0">
                <a:latin typeface="AGCanYouNotBold" charset="0"/>
                <a:ea typeface="AGCanYouNotBold" charset="0"/>
                <a:cs typeface="AGCanYouNotBold" charset="0"/>
              </a:rPr>
              <a:t> Nine Weeks -  May 21, 2020</a:t>
            </a:r>
            <a:endParaRPr lang="en-US" sz="16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77172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600201" y="1206336"/>
            <a:ext cx="8850085" cy="646331"/>
          </a:xfrm>
          <a:prstGeom prst="rect">
            <a:avLst/>
          </a:prstGeom>
          <a:noFill/>
        </p:spPr>
        <p:txBody>
          <a:bodyPr wrap="square" rtlCol="0">
            <a:spAutoFit/>
          </a:bodyPr>
          <a:lstStyle/>
          <a:p>
            <a:pPr algn="ctr"/>
            <a:r>
              <a:rPr lang="en-US" sz="3600" dirty="0" smtClean="0">
                <a:solidFill>
                  <a:schemeClr val="bg1"/>
                </a:solidFill>
                <a:latin typeface="AGThatsANoFromMe Medium" charset="0"/>
                <a:ea typeface="AGThatsANoFromMe Medium" charset="0"/>
                <a:cs typeface="AGThatsANoFromMe Medium" charset="0"/>
              </a:rPr>
              <a:t>Gifted services in Madison City</a:t>
            </a:r>
            <a:endParaRPr lang="en-US" sz="3600" dirty="0">
              <a:solidFill>
                <a:schemeClr val="bg1"/>
              </a:solidFill>
              <a:latin typeface="AGThatsANoFromMe Medium" charset="0"/>
              <a:ea typeface="AGThatsANoFromMe Medium" charset="0"/>
              <a:cs typeface="AGThatsANoFromMe Medium" charset="0"/>
            </a:endParaRPr>
          </a:p>
        </p:txBody>
      </p:sp>
      <p:sp>
        <p:nvSpPr>
          <p:cNvPr id="4" name="TextBox 3"/>
          <p:cNvSpPr txBox="1"/>
          <p:nvPr/>
        </p:nvSpPr>
        <p:spPr>
          <a:xfrm>
            <a:off x="1793174" y="2149434"/>
            <a:ext cx="8657112" cy="4832092"/>
          </a:xfrm>
          <a:prstGeom prst="rect">
            <a:avLst/>
          </a:prstGeom>
          <a:noFill/>
        </p:spPr>
        <p:txBody>
          <a:bodyPr wrap="square" rtlCol="0">
            <a:spAutoFit/>
          </a:bodyPr>
          <a:lstStyle/>
          <a:p>
            <a:pPr lvl="1" algn="ctr"/>
            <a:r>
              <a:rPr lang="en-US" sz="3200" b="1" u="sng" dirty="0" smtClean="0">
                <a:latin typeface="AGCanYouNotBold" charset="0"/>
                <a:ea typeface="AGCanYouNotBold" charset="0"/>
                <a:cs typeface="AGCanYouNotBold" charset="0"/>
                <a:sym typeface="Calibri"/>
              </a:rPr>
              <a:t>Definition of Gifted</a:t>
            </a:r>
          </a:p>
          <a:p>
            <a:pPr lvl="1" algn="ctr"/>
            <a:r>
              <a:rPr lang="en" sz="2000" dirty="0" smtClean="0">
                <a:latin typeface="AGCanYouNotBold" charset="0"/>
                <a:ea typeface="AGCanYouNotBold" charset="0"/>
                <a:cs typeface="AGCanYouNotBold" charset="0"/>
                <a:sym typeface="Calibri"/>
              </a:rPr>
              <a:t>Intellectually </a:t>
            </a:r>
            <a:r>
              <a:rPr lang="en" sz="2000" dirty="0">
                <a:latin typeface="AGCanYouNotBold" charset="0"/>
                <a:ea typeface="AGCanYouNotBold" charset="0"/>
                <a:cs typeface="AGCanYouNotBold" charset="0"/>
                <a:sym typeface="Calibri"/>
              </a:rPr>
              <a:t>gifted children and youth are those who perform or who have demonstrated the potential to perform at high levels in academic or creative fields when compared with others of their age, experience, or environment. These children and youth require services not ordinarily provided by the regular school program. Children and youth possessing these abilities can be found in all populations, across all economic strata, and in all areas of human endeavor. Gifted students may be found within any race, ethnicity, gender, economic class, or nationality. In addition, some students with disabilities may be gifted. Madison City Schools shall prohibit discrimination against any students on the above basis with respect to his/her participation in the gifted program.</a:t>
            </a:r>
          </a:p>
          <a:p>
            <a:pPr lvl="1"/>
            <a:endParaRPr lang="en-US" dirty="0" smtClean="0"/>
          </a:p>
          <a:p>
            <a:pPr marL="742950" lvl="1" indent="-285750">
              <a:buFont typeface="Wingdings" charset="2"/>
              <a:buChar char="v"/>
            </a:pPr>
            <a:endParaRPr lang="en-US" dirty="0" smtClean="0"/>
          </a:p>
        </p:txBody>
      </p:sp>
      <p:pic>
        <p:nvPicPr>
          <p:cNvPr id="6" name="Google Shape;57;p13"/>
          <p:cNvPicPr preferRelativeResize="0"/>
          <p:nvPr/>
        </p:nvPicPr>
        <p:blipFill>
          <a:blip r:embed="rId3">
            <a:alphaModFix/>
          </a:blip>
          <a:stretch>
            <a:fillRect/>
          </a:stretch>
        </p:blipFill>
        <p:spPr>
          <a:xfrm>
            <a:off x="9488384" y="918785"/>
            <a:ext cx="1298014" cy="1082266"/>
          </a:xfrm>
          <a:prstGeom prst="rect">
            <a:avLst/>
          </a:prstGeom>
          <a:noFill/>
          <a:ln>
            <a:noFill/>
          </a:ln>
        </p:spPr>
      </p:pic>
      <p:pic>
        <p:nvPicPr>
          <p:cNvPr id="7" name="Google Shape;57;p13"/>
          <p:cNvPicPr preferRelativeResize="0"/>
          <p:nvPr/>
        </p:nvPicPr>
        <p:blipFill>
          <a:blip r:embed="rId3">
            <a:alphaModFix/>
          </a:blip>
          <a:stretch>
            <a:fillRect/>
          </a:stretch>
        </p:blipFill>
        <p:spPr>
          <a:xfrm>
            <a:off x="1264089" y="918785"/>
            <a:ext cx="1298014" cy="1082266"/>
          </a:xfrm>
          <a:prstGeom prst="rect">
            <a:avLst/>
          </a:prstGeom>
          <a:noFill/>
          <a:ln>
            <a:noFill/>
          </a:ln>
        </p:spPr>
      </p:pic>
    </p:spTree>
    <p:extLst>
      <p:ext uri="{BB962C8B-B14F-4D97-AF65-F5344CB8AC3E}">
        <p14:creationId xmlns:p14="http://schemas.microsoft.com/office/powerpoint/2010/main" val="1142264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600201" y="918785"/>
            <a:ext cx="8850085" cy="646331"/>
          </a:xfrm>
          <a:prstGeom prst="rect">
            <a:avLst/>
          </a:prstGeom>
          <a:noFill/>
        </p:spPr>
        <p:txBody>
          <a:bodyPr wrap="square" rtlCol="0">
            <a:spAutoFit/>
          </a:bodyPr>
          <a:lstStyle/>
          <a:p>
            <a:pPr algn="ctr"/>
            <a:r>
              <a:rPr lang="en-US" sz="3600" dirty="0" smtClean="0">
                <a:solidFill>
                  <a:schemeClr val="bg1"/>
                </a:solidFill>
                <a:latin typeface="AGThatsANoFromMe Medium" charset="0"/>
                <a:ea typeface="AGThatsANoFromMe Medium" charset="0"/>
                <a:cs typeface="AGThatsANoFromMe Medium" charset="0"/>
              </a:rPr>
              <a:t>Provided Gifted services</a:t>
            </a:r>
            <a:endParaRPr lang="en-US" sz="3600" dirty="0">
              <a:solidFill>
                <a:schemeClr val="bg1"/>
              </a:solidFill>
              <a:latin typeface="AGThatsANoFromMe Medium" charset="0"/>
              <a:ea typeface="AGThatsANoFromMe Medium" charset="0"/>
              <a:cs typeface="AGThatsANoFromMe Medium" charset="0"/>
            </a:endParaRPr>
          </a:p>
        </p:txBody>
      </p:sp>
      <p:sp>
        <p:nvSpPr>
          <p:cNvPr id="4" name="TextBox 3"/>
          <p:cNvSpPr txBox="1"/>
          <p:nvPr/>
        </p:nvSpPr>
        <p:spPr>
          <a:xfrm>
            <a:off x="1793174" y="1852667"/>
            <a:ext cx="8657112" cy="5078313"/>
          </a:xfrm>
          <a:prstGeom prst="rect">
            <a:avLst/>
          </a:prstGeom>
          <a:noFill/>
        </p:spPr>
        <p:txBody>
          <a:bodyPr wrap="square" rtlCol="0">
            <a:spAutoFit/>
          </a:bodyPr>
          <a:lstStyle/>
          <a:p>
            <a:pPr lvl="1"/>
            <a:endParaRPr lang="en-US" dirty="0" smtClean="0">
              <a:latin typeface="AGCanYouNotBold" charset="0"/>
              <a:ea typeface="AGCanYouNotBold" charset="0"/>
              <a:cs typeface="AGCanYouNotBold" charset="0"/>
            </a:endParaRPr>
          </a:p>
          <a:p>
            <a:pPr marL="285750" indent="-285750">
              <a:buClr>
                <a:schemeClr val="dk1"/>
              </a:buClr>
              <a:buSzPts val="1100"/>
              <a:buFont typeface="Arial" charset="0"/>
              <a:buChar char="•"/>
            </a:pPr>
            <a:r>
              <a:rPr lang="en-US" dirty="0">
                <a:latin typeface="AGCanYouNotBold" charset="0"/>
                <a:ea typeface="AGCanYouNotBold" charset="0"/>
                <a:cs typeface="AGCanYouNotBold" charset="0"/>
                <a:sym typeface="Calibri"/>
              </a:rPr>
              <a:t>Consultation services offered for K-2</a:t>
            </a:r>
            <a:r>
              <a:rPr lang="en-US" dirty="0" smtClean="0">
                <a:latin typeface="AGCanYouNotBold" charset="0"/>
                <a:ea typeface="AGCanYouNotBold" charset="0"/>
                <a:cs typeface="AGCanYouNotBold" charset="0"/>
                <a:sym typeface="Calibri"/>
              </a:rPr>
              <a:t>.</a:t>
            </a:r>
            <a:endParaRPr lang="en-US" dirty="0">
              <a:latin typeface="AGCanYouNotBold" charset="0"/>
              <a:ea typeface="AGCanYouNotBold" charset="0"/>
              <a:cs typeface="AGCanYouNotBold" charset="0"/>
              <a:sym typeface="Calibri"/>
            </a:endParaRPr>
          </a:p>
          <a:p>
            <a:pPr marL="285750" indent="-285750">
              <a:buClr>
                <a:schemeClr val="dk1"/>
              </a:buClr>
              <a:buSzPts val="1100"/>
              <a:buFont typeface="Arial" charset="0"/>
              <a:buChar char="•"/>
            </a:pPr>
            <a:r>
              <a:rPr lang="en-US" dirty="0">
                <a:latin typeface="AGCanYouNotBold" charset="0"/>
                <a:ea typeface="AGCanYouNotBold" charset="0"/>
                <a:cs typeface="AGCanYouNotBold" charset="0"/>
                <a:sym typeface="Calibri"/>
              </a:rPr>
              <a:t>Collaboration services for general education teachers across grade levels concerning meeting the needs of high-end learners in the general education classroom</a:t>
            </a:r>
            <a:r>
              <a:rPr lang="en-US" dirty="0" smtClean="0">
                <a:latin typeface="AGCanYouNotBold" charset="0"/>
                <a:ea typeface="AGCanYouNotBold" charset="0"/>
                <a:cs typeface="AGCanYouNotBold" charset="0"/>
                <a:sym typeface="Calibri"/>
              </a:rPr>
              <a:t>.</a:t>
            </a:r>
            <a:endParaRPr lang="en-US" dirty="0">
              <a:latin typeface="AGCanYouNotBold" charset="0"/>
              <a:ea typeface="AGCanYouNotBold" charset="0"/>
              <a:cs typeface="AGCanYouNotBold" charset="0"/>
              <a:sym typeface="Calibri"/>
            </a:endParaRPr>
          </a:p>
          <a:p>
            <a:pPr marL="285750" indent="-285750">
              <a:buClr>
                <a:schemeClr val="dk1"/>
              </a:buClr>
              <a:buSzPts val="1100"/>
              <a:buFont typeface="Arial" charset="0"/>
              <a:buChar char="•"/>
            </a:pPr>
            <a:r>
              <a:rPr lang="en-US" dirty="0">
                <a:latin typeface="AGCanYouNotBold" charset="0"/>
                <a:ea typeface="AGCanYouNotBold" charset="0"/>
                <a:cs typeface="AGCanYouNotBold" charset="0"/>
                <a:sym typeface="Calibri"/>
              </a:rPr>
              <a:t>Second Grade Child Find: All second graders are observed throughout their second grade year using state mandated protocol</a:t>
            </a:r>
            <a:r>
              <a:rPr lang="en-US" dirty="0" smtClean="0">
                <a:latin typeface="AGCanYouNotBold" charset="0"/>
                <a:ea typeface="AGCanYouNotBold" charset="0"/>
                <a:cs typeface="AGCanYouNotBold" charset="0"/>
                <a:sym typeface="Calibri"/>
              </a:rPr>
              <a:t>.</a:t>
            </a:r>
            <a:endParaRPr lang="en-US" dirty="0">
              <a:latin typeface="AGCanYouNotBold" charset="0"/>
              <a:ea typeface="AGCanYouNotBold" charset="0"/>
              <a:cs typeface="AGCanYouNotBold" charset="0"/>
              <a:sym typeface="Calibri"/>
            </a:endParaRPr>
          </a:p>
          <a:p>
            <a:pPr marL="285750" indent="-285750">
              <a:buClr>
                <a:schemeClr val="dk1"/>
              </a:buClr>
              <a:buSzPts val="1100"/>
              <a:buFont typeface="Arial" charset="0"/>
              <a:buChar char="•"/>
            </a:pPr>
            <a:r>
              <a:rPr lang="en-US" dirty="0">
                <a:latin typeface="AGCanYouNotBold" charset="0"/>
                <a:ea typeface="AGCanYouNotBold" charset="0"/>
                <a:cs typeface="AGCanYouNotBold" charset="0"/>
                <a:sym typeface="Calibri"/>
              </a:rPr>
              <a:t>Pull out services for grades </a:t>
            </a:r>
            <a:r>
              <a:rPr lang="en-US" dirty="0" smtClean="0">
                <a:latin typeface="AGCanYouNotBold" charset="0"/>
                <a:ea typeface="AGCanYouNotBold" charset="0"/>
                <a:cs typeface="AGCanYouNotBold" charset="0"/>
                <a:sym typeface="Calibri"/>
              </a:rPr>
              <a:t>3-5:</a:t>
            </a:r>
          </a:p>
          <a:p>
            <a:pPr>
              <a:buClr>
                <a:schemeClr val="dk1"/>
              </a:buClr>
              <a:buSzPts val="1100"/>
            </a:pPr>
            <a:r>
              <a:rPr lang="en-US" dirty="0" smtClean="0">
                <a:latin typeface="AGCanYouNotBold" charset="0"/>
                <a:ea typeface="AGCanYouNotBold" charset="0"/>
                <a:cs typeface="AGCanYouNotBold" charset="0"/>
                <a:sym typeface="Calibri"/>
              </a:rPr>
              <a:t>Students </a:t>
            </a:r>
            <a:r>
              <a:rPr lang="en-US" dirty="0">
                <a:latin typeface="AGCanYouNotBold" charset="0"/>
                <a:ea typeface="AGCanYouNotBold" charset="0"/>
                <a:cs typeface="AGCanYouNotBold" charset="0"/>
                <a:sym typeface="Calibri"/>
              </a:rPr>
              <a:t>can be referred for screening at any time from 3rd-5th grade by teachers, counselors, administrators, parents or guardians, peers, self, and other individuals with knowledge of the student’s abilities. These pullout services provide curriculum that is concept and problem based as well as provide the social and emotional support gifted learners often need</a:t>
            </a:r>
            <a:r>
              <a:rPr lang="en-US" dirty="0" smtClean="0">
                <a:latin typeface="AGCanYouNotBold" charset="0"/>
                <a:ea typeface="AGCanYouNotBold" charset="0"/>
                <a:cs typeface="AGCanYouNotBold" charset="0"/>
                <a:sym typeface="Calibri"/>
              </a:rPr>
              <a:t>.</a:t>
            </a:r>
            <a:endParaRPr lang="en-US" dirty="0">
              <a:latin typeface="AGCanYouNotBold" charset="0"/>
              <a:ea typeface="AGCanYouNotBold" charset="0"/>
              <a:cs typeface="AGCanYouNotBold" charset="0"/>
              <a:sym typeface="Calibri"/>
            </a:endParaRPr>
          </a:p>
          <a:p>
            <a:pPr>
              <a:buClr>
                <a:schemeClr val="dk1"/>
              </a:buClr>
              <a:buSzPts val="1100"/>
            </a:pPr>
            <a:endParaRPr lang="en-US" dirty="0" smtClean="0">
              <a:latin typeface="AGCanYouNotBold" charset="0"/>
              <a:ea typeface="AGCanYouNotBold" charset="0"/>
              <a:cs typeface="AGCanYouNotBold" charset="0"/>
              <a:sym typeface="Calibri"/>
            </a:endParaRPr>
          </a:p>
          <a:p>
            <a:pPr marL="285750" indent="-285750">
              <a:buClr>
                <a:schemeClr val="dk1"/>
              </a:buClr>
              <a:buSzPts val="1100"/>
              <a:buFont typeface="Arial" charset="0"/>
              <a:buChar char="•"/>
            </a:pPr>
            <a:r>
              <a:rPr lang="en-US" dirty="0" smtClean="0">
                <a:latin typeface="AGCanYouNotBold" charset="0"/>
                <a:ea typeface="AGCanYouNotBold" charset="0"/>
                <a:cs typeface="AGCanYouNotBold" charset="0"/>
                <a:sym typeface="Calibri"/>
              </a:rPr>
              <a:t>6th </a:t>
            </a:r>
            <a:r>
              <a:rPr lang="en-US" dirty="0">
                <a:latin typeface="AGCanYouNotBold" charset="0"/>
                <a:ea typeface="AGCanYouNotBold" charset="0"/>
                <a:cs typeface="AGCanYouNotBold" charset="0"/>
                <a:sym typeface="Calibri"/>
              </a:rPr>
              <a:t>grade Innovative Explorations course offered for gifted qualified students</a:t>
            </a:r>
            <a:r>
              <a:rPr lang="en-US" dirty="0" smtClean="0">
                <a:latin typeface="AGCanYouNotBold" charset="0"/>
                <a:ea typeface="AGCanYouNotBold" charset="0"/>
                <a:cs typeface="AGCanYouNotBold" charset="0"/>
                <a:sym typeface="Calibri"/>
              </a:rPr>
              <a:t>.</a:t>
            </a:r>
            <a:endParaRPr lang="en-US" dirty="0">
              <a:latin typeface="AGCanYouNotBold" charset="0"/>
              <a:ea typeface="AGCanYouNotBold" charset="0"/>
              <a:cs typeface="AGCanYouNotBold" charset="0"/>
              <a:sym typeface="Calibri"/>
            </a:endParaRPr>
          </a:p>
          <a:p>
            <a:pPr marL="285750" indent="-285750">
              <a:buClr>
                <a:schemeClr val="dk1"/>
              </a:buClr>
              <a:buSzPts val="1100"/>
              <a:buFont typeface="Arial" charset="0"/>
              <a:buChar char="•"/>
            </a:pPr>
            <a:r>
              <a:rPr lang="en-US" dirty="0">
                <a:latin typeface="AGCanYouNotBold" charset="0"/>
                <a:ea typeface="AGCanYouNotBold" charset="0"/>
                <a:cs typeface="AGCanYouNotBold" charset="0"/>
                <a:sym typeface="Calibri"/>
              </a:rPr>
              <a:t>Advanced courses offered for grades 7-12.</a:t>
            </a:r>
          </a:p>
          <a:p>
            <a:pPr marL="742950" lvl="1" indent="-285750">
              <a:buFont typeface="Wingdings" charset="2"/>
              <a:buChar char="v"/>
            </a:pPr>
            <a:endParaRPr lang="en-US" dirty="0" smtClean="0"/>
          </a:p>
        </p:txBody>
      </p:sp>
      <p:pic>
        <p:nvPicPr>
          <p:cNvPr id="6" name="Google Shape;57;p13"/>
          <p:cNvPicPr preferRelativeResize="0"/>
          <p:nvPr/>
        </p:nvPicPr>
        <p:blipFill>
          <a:blip r:embed="rId3">
            <a:alphaModFix/>
          </a:blip>
          <a:stretch>
            <a:fillRect/>
          </a:stretch>
        </p:blipFill>
        <p:spPr>
          <a:xfrm>
            <a:off x="9488384" y="918785"/>
            <a:ext cx="1298014" cy="1082266"/>
          </a:xfrm>
          <a:prstGeom prst="rect">
            <a:avLst/>
          </a:prstGeom>
          <a:noFill/>
          <a:ln>
            <a:noFill/>
          </a:ln>
        </p:spPr>
      </p:pic>
      <p:pic>
        <p:nvPicPr>
          <p:cNvPr id="7" name="Google Shape;57;p13"/>
          <p:cNvPicPr preferRelativeResize="0"/>
          <p:nvPr/>
        </p:nvPicPr>
        <p:blipFill>
          <a:blip r:embed="rId3">
            <a:alphaModFix/>
          </a:blip>
          <a:stretch>
            <a:fillRect/>
          </a:stretch>
        </p:blipFill>
        <p:spPr>
          <a:xfrm>
            <a:off x="1264089" y="918785"/>
            <a:ext cx="1298014" cy="1082266"/>
          </a:xfrm>
          <a:prstGeom prst="rect">
            <a:avLst/>
          </a:prstGeom>
          <a:noFill/>
          <a:ln>
            <a:noFill/>
          </a:ln>
        </p:spPr>
      </p:pic>
    </p:spTree>
    <p:extLst>
      <p:ext uri="{BB962C8B-B14F-4D97-AF65-F5344CB8AC3E}">
        <p14:creationId xmlns:p14="http://schemas.microsoft.com/office/powerpoint/2010/main" val="1996056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63486" y="2349829"/>
            <a:ext cx="8850085" cy="4031873"/>
          </a:xfrm>
          <a:prstGeom prst="rect">
            <a:avLst/>
          </a:prstGeom>
          <a:noFill/>
        </p:spPr>
        <p:txBody>
          <a:bodyPr wrap="square" rtlCol="0">
            <a:spAutoFit/>
          </a:bodyPr>
          <a:lstStyle/>
          <a:p>
            <a:r>
              <a:rPr lang="en-US" sz="3200" dirty="0">
                <a:latin typeface="AGCanYouNotBold" charset="0"/>
                <a:ea typeface="AGCanYouNotBold" charset="0"/>
                <a:cs typeface="AGCanYouNotBold" charset="0"/>
              </a:rPr>
              <a:t>*Math Sheet</a:t>
            </a:r>
          </a:p>
          <a:p>
            <a:r>
              <a:rPr lang="en-US" sz="3200" dirty="0">
                <a:latin typeface="AGCanYouNotBold" charset="0"/>
                <a:ea typeface="AGCanYouNotBold" charset="0"/>
                <a:cs typeface="AGCanYouNotBold" charset="0"/>
              </a:rPr>
              <a:t>*Reading Sheet</a:t>
            </a:r>
          </a:p>
          <a:p>
            <a:r>
              <a:rPr lang="en-US" sz="3200" dirty="0">
                <a:latin typeface="AGCanYouNotBold" charset="0"/>
                <a:ea typeface="AGCanYouNotBold" charset="0"/>
                <a:cs typeface="AGCanYouNotBold" charset="0"/>
              </a:rPr>
              <a:t>*Read 2 Books </a:t>
            </a:r>
          </a:p>
          <a:p>
            <a:r>
              <a:rPr lang="en-US" sz="3200" dirty="0">
                <a:latin typeface="AGCanYouNotBold" charset="0"/>
                <a:ea typeface="AGCanYouNotBold" charset="0"/>
                <a:cs typeface="AGCanYouNotBold" charset="0"/>
              </a:rPr>
              <a:t>       **Two AR tests are required per week**</a:t>
            </a:r>
          </a:p>
          <a:p>
            <a:endParaRPr lang="en-US" sz="3200" dirty="0" smtClean="0">
              <a:latin typeface="AGCanYouNotBold" charset="0"/>
              <a:ea typeface="AGCanYouNotBold" charset="0"/>
              <a:cs typeface="AGCanYouNotBold" charset="0"/>
            </a:endParaRPr>
          </a:p>
          <a:p>
            <a:r>
              <a:rPr lang="en-US" sz="3200" dirty="0" smtClean="0">
                <a:latin typeface="AGCanYouNotBold" charset="0"/>
                <a:ea typeface="AGCanYouNotBold" charset="0"/>
                <a:cs typeface="AGCanYouNotBold" charset="0"/>
              </a:rPr>
              <a:t>*Homework is sent out Monday and is to be turned in Friday mornings</a:t>
            </a:r>
            <a:endParaRPr lang="en-US" sz="3200" dirty="0">
              <a:latin typeface="AGCanYouNotBold" charset="0"/>
              <a:ea typeface="AGCanYouNotBold" charset="0"/>
              <a:cs typeface="AGCanYouNotBold" charset="0"/>
            </a:endParaRPr>
          </a:p>
          <a:p>
            <a:endParaRPr lang="en-US" sz="32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532236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63486" y="2266702"/>
            <a:ext cx="8850085" cy="3785652"/>
          </a:xfrm>
          <a:prstGeom prst="rect">
            <a:avLst/>
          </a:prstGeom>
          <a:noFill/>
        </p:spPr>
        <p:txBody>
          <a:bodyPr wrap="square" rtlCol="0">
            <a:spAutoFit/>
          </a:bodyPr>
          <a:lstStyle/>
          <a:p>
            <a:r>
              <a:rPr lang="en-US" sz="2400" dirty="0">
                <a:latin typeface="AGCanYouNotBold" charset="0"/>
                <a:ea typeface="AGCanYouNotBold" charset="0"/>
                <a:cs typeface="AGCanYouNotBold" charset="0"/>
              </a:rPr>
              <a:t>Mrs. </a:t>
            </a:r>
            <a:r>
              <a:rPr lang="en-US" sz="2400" dirty="0" err="1">
                <a:latin typeface="AGCanYouNotBold" charset="0"/>
                <a:ea typeface="AGCanYouNotBold" charset="0"/>
                <a:cs typeface="AGCanYouNotBold" charset="0"/>
              </a:rPr>
              <a:t>Alverson</a:t>
            </a:r>
            <a:r>
              <a:rPr lang="en-US" sz="2400" dirty="0">
                <a:latin typeface="AGCanYouNotBold" charset="0"/>
                <a:ea typeface="AGCanYouNotBold" charset="0"/>
                <a:cs typeface="AGCanYouNotBold" charset="0"/>
              </a:rPr>
              <a:t>  </a:t>
            </a:r>
            <a:r>
              <a:rPr lang="en-US" sz="2400" dirty="0">
                <a:latin typeface="AGCanYouNotBold" charset="0"/>
                <a:ea typeface="AGCanYouNotBold" charset="0"/>
                <a:cs typeface="AGCanYouNotBold" charset="0"/>
                <a:hlinkClick r:id="rId3"/>
              </a:rPr>
              <a:t>saalverson@madisoncity.k12.al.us</a:t>
            </a:r>
            <a:endParaRPr lang="en-US" sz="2400" dirty="0">
              <a:latin typeface="AGCanYouNotBold" charset="0"/>
              <a:ea typeface="AGCanYouNotBold" charset="0"/>
              <a:cs typeface="AGCanYouNotBold" charset="0"/>
            </a:endParaRPr>
          </a:p>
          <a:p>
            <a:r>
              <a:rPr lang="en-US" sz="2400" dirty="0">
                <a:latin typeface="AGCanYouNotBold" charset="0"/>
                <a:ea typeface="AGCanYouNotBold" charset="0"/>
                <a:cs typeface="AGCanYouNotBold" charset="0"/>
              </a:rPr>
              <a:t>Mrs. Doughty   </a:t>
            </a:r>
            <a:r>
              <a:rPr lang="en-US" sz="2400" dirty="0">
                <a:latin typeface="AGCanYouNotBold" charset="0"/>
                <a:ea typeface="AGCanYouNotBold" charset="0"/>
                <a:cs typeface="AGCanYouNotBold" charset="0"/>
                <a:hlinkClick r:id="rId4"/>
              </a:rPr>
              <a:t>ldoughty@madisoncity.k12.al.us</a:t>
            </a:r>
            <a:r>
              <a:rPr lang="en-US" sz="2400" dirty="0">
                <a:latin typeface="AGCanYouNotBold" charset="0"/>
                <a:ea typeface="AGCanYouNotBold" charset="0"/>
                <a:cs typeface="AGCanYouNotBold" charset="0"/>
              </a:rPr>
              <a:t> </a:t>
            </a:r>
          </a:p>
          <a:p>
            <a:r>
              <a:rPr lang="en-US" sz="2400" dirty="0">
                <a:latin typeface="AGCanYouNotBold" charset="0"/>
                <a:ea typeface="AGCanYouNotBold" charset="0"/>
                <a:cs typeface="AGCanYouNotBold" charset="0"/>
              </a:rPr>
              <a:t>Mrs. </a:t>
            </a:r>
            <a:r>
              <a:rPr lang="en-US" sz="2400" dirty="0" err="1">
                <a:latin typeface="AGCanYouNotBold" charset="0"/>
                <a:ea typeface="AGCanYouNotBold" charset="0"/>
                <a:cs typeface="AGCanYouNotBold" charset="0"/>
              </a:rPr>
              <a:t>Gowan</a:t>
            </a:r>
            <a:r>
              <a:rPr lang="en-US" sz="2400" dirty="0">
                <a:latin typeface="AGCanYouNotBold" charset="0"/>
                <a:ea typeface="AGCanYouNotBold" charset="0"/>
                <a:cs typeface="AGCanYouNotBold" charset="0"/>
              </a:rPr>
              <a:t>      </a:t>
            </a:r>
            <a:r>
              <a:rPr lang="en-US" sz="2400" dirty="0">
                <a:latin typeface="AGCanYouNotBold" charset="0"/>
                <a:ea typeface="AGCanYouNotBold" charset="0"/>
                <a:cs typeface="AGCanYouNotBold" charset="0"/>
                <a:hlinkClick r:id="rId5"/>
              </a:rPr>
              <a:t>megowan@madisoncity.k12.al.us</a:t>
            </a:r>
            <a:r>
              <a:rPr lang="en-US" sz="2400" dirty="0">
                <a:latin typeface="AGCanYouNotBold" charset="0"/>
                <a:ea typeface="AGCanYouNotBold" charset="0"/>
                <a:cs typeface="AGCanYouNotBold" charset="0"/>
              </a:rPr>
              <a:t>   </a:t>
            </a:r>
          </a:p>
          <a:p>
            <a:r>
              <a:rPr lang="en-US" sz="2400" dirty="0" smtClean="0">
                <a:latin typeface="AGCanYouNotBold" charset="0"/>
                <a:ea typeface="AGCanYouNotBold" charset="0"/>
                <a:cs typeface="AGCanYouNotBold" charset="0"/>
              </a:rPr>
              <a:t>*Mrs</a:t>
            </a:r>
            <a:r>
              <a:rPr lang="en-US" sz="2400" dirty="0">
                <a:latin typeface="AGCanYouNotBold" charset="0"/>
                <a:ea typeface="AGCanYouNotBold" charset="0"/>
                <a:cs typeface="AGCanYouNotBold" charset="0"/>
              </a:rPr>
              <a:t>. Harmon    </a:t>
            </a:r>
            <a:r>
              <a:rPr lang="en-US" sz="2400" dirty="0">
                <a:latin typeface="AGCanYouNotBold" charset="0"/>
                <a:ea typeface="AGCanYouNotBold" charset="0"/>
                <a:cs typeface="AGCanYouNotBold" charset="0"/>
                <a:hlinkClick r:id="rId6"/>
              </a:rPr>
              <a:t>annaldennis@madisoncity.k12.al.us</a:t>
            </a:r>
            <a:r>
              <a:rPr lang="en-US" sz="2400" dirty="0">
                <a:latin typeface="AGCanYouNotBold" charset="0"/>
                <a:ea typeface="AGCanYouNotBold" charset="0"/>
                <a:cs typeface="AGCanYouNotBold" charset="0"/>
              </a:rPr>
              <a:t>  </a:t>
            </a:r>
            <a:endParaRPr lang="en-US" sz="2400" dirty="0">
              <a:solidFill>
                <a:schemeClr val="accent3">
                  <a:lumMod val="75000"/>
                </a:schemeClr>
              </a:solidFill>
              <a:latin typeface="AGCanYouNotBold" charset="0"/>
              <a:ea typeface="AGCanYouNotBold" charset="0"/>
              <a:cs typeface="AGCanYouNotBold" charset="0"/>
            </a:endParaRPr>
          </a:p>
          <a:p>
            <a:r>
              <a:rPr lang="en-US" sz="2400" dirty="0">
                <a:latin typeface="AGCanYouNotBold" charset="0"/>
                <a:ea typeface="AGCanYouNotBold" charset="0"/>
                <a:cs typeface="AGCanYouNotBold" charset="0"/>
              </a:rPr>
              <a:t>Mrs. Hill 	     </a:t>
            </a:r>
            <a:r>
              <a:rPr lang="en-US" sz="2400" u="sng" dirty="0">
                <a:solidFill>
                  <a:schemeClr val="accent2"/>
                </a:solidFill>
                <a:latin typeface="AGCanYouNotBold" charset="0"/>
                <a:ea typeface="AGCanYouNotBold" charset="0"/>
                <a:cs typeface="AGCanYouNotBold" charset="0"/>
              </a:rPr>
              <a:t>crhill@madisoncity.k12.al.us</a:t>
            </a:r>
            <a:endParaRPr lang="en-US" sz="2400" dirty="0">
              <a:solidFill>
                <a:schemeClr val="accent2"/>
              </a:solidFill>
              <a:latin typeface="AGCanYouNotBold" charset="0"/>
              <a:ea typeface="AGCanYouNotBold" charset="0"/>
              <a:cs typeface="AGCanYouNotBold" charset="0"/>
            </a:endParaRPr>
          </a:p>
          <a:p>
            <a:r>
              <a:rPr lang="en-US" sz="2400" dirty="0">
                <a:latin typeface="AGCanYouNotBold" charset="0"/>
                <a:ea typeface="AGCanYouNotBold" charset="0"/>
                <a:cs typeface="AGCanYouNotBold" charset="0"/>
              </a:rPr>
              <a:t>Mrs. Hyatt       </a:t>
            </a:r>
            <a:r>
              <a:rPr lang="en-US" sz="2400" dirty="0">
                <a:latin typeface="AGCanYouNotBold" charset="0"/>
                <a:ea typeface="AGCanYouNotBold" charset="0"/>
                <a:cs typeface="AGCanYouNotBold" charset="0"/>
                <a:hlinkClick r:id="rId7"/>
              </a:rPr>
              <a:t>ahyatt@madisoncity.k12.al.us</a:t>
            </a:r>
            <a:endParaRPr lang="en-US" sz="2400" u="sng" dirty="0">
              <a:solidFill>
                <a:schemeClr val="accent3">
                  <a:lumMod val="75000"/>
                </a:schemeClr>
              </a:solidFill>
              <a:latin typeface="AGCanYouNotBold" charset="0"/>
              <a:ea typeface="AGCanYouNotBold" charset="0"/>
              <a:cs typeface="AGCanYouNotBold" charset="0"/>
            </a:endParaRPr>
          </a:p>
          <a:p>
            <a:r>
              <a:rPr lang="en-US" sz="2400" dirty="0">
                <a:latin typeface="AGCanYouNotBold" charset="0"/>
                <a:ea typeface="AGCanYouNotBold" charset="0"/>
                <a:cs typeface="AGCanYouNotBold" charset="0"/>
              </a:rPr>
              <a:t>Mrs. Wells 	     </a:t>
            </a:r>
            <a:r>
              <a:rPr lang="en-US" sz="2400" u="sng" dirty="0">
                <a:solidFill>
                  <a:schemeClr val="accent2"/>
                </a:solidFill>
                <a:latin typeface="AGCanYouNotBold" charset="0"/>
                <a:ea typeface="AGCanYouNotBold" charset="0"/>
                <a:cs typeface="AGCanYouNotBold" charset="0"/>
              </a:rPr>
              <a:t>akwells@madisoncity.k12.al.us</a:t>
            </a:r>
          </a:p>
          <a:p>
            <a:endParaRPr lang="en-US" sz="2400" dirty="0">
              <a:latin typeface="AGCanYouNotBold" charset="0"/>
              <a:ea typeface="AGCanYouNotBold" charset="0"/>
              <a:cs typeface="AGCanYouNotBold" charset="0"/>
            </a:endParaRPr>
          </a:p>
          <a:p>
            <a:pPr algn="ctr"/>
            <a:r>
              <a:rPr lang="en-US" sz="2400" dirty="0">
                <a:latin typeface="AGCanYouNotBold" charset="0"/>
                <a:ea typeface="AGCanYouNotBold" charset="0"/>
                <a:cs typeface="AGCanYouNotBold" charset="0"/>
              </a:rPr>
              <a:t>Please don’t hesitate to contact us with questions or concerns!</a:t>
            </a:r>
          </a:p>
        </p:txBody>
      </p:sp>
    </p:spTree>
    <p:extLst>
      <p:ext uri="{BB962C8B-B14F-4D97-AF65-F5344CB8AC3E}">
        <p14:creationId xmlns:p14="http://schemas.microsoft.com/office/powerpoint/2010/main" val="1358580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93174" y="1016331"/>
            <a:ext cx="8850085" cy="830997"/>
          </a:xfrm>
          <a:prstGeom prst="rect">
            <a:avLst/>
          </a:prstGeom>
          <a:noFill/>
        </p:spPr>
        <p:txBody>
          <a:bodyPr wrap="square" rtlCol="0">
            <a:spAutoFit/>
          </a:bodyPr>
          <a:lstStyle/>
          <a:p>
            <a:pPr algn="ctr"/>
            <a:r>
              <a:rPr lang="en-US" sz="4800" dirty="0" smtClean="0">
                <a:solidFill>
                  <a:schemeClr val="bg1"/>
                </a:solidFill>
                <a:latin typeface="AGThatsANoFromMe Medium" charset="0"/>
                <a:ea typeface="AGThatsANoFromMe Medium" charset="0"/>
                <a:cs typeface="AGThatsANoFromMe Medium" charset="0"/>
              </a:rPr>
              <a:t>Accelerated Reading (AR)</a:t>
            </a:r>
            <a:endParaRPr lang="en-US" sz="4800" dirty="0">
              <a:solidFill>
                <a:schemeClr val="bg1"/>
              </a:solidFill>
              <a:latin typeface="AGThatsANoFromMe Medium" charset="0"/>
              <a:ea typeface="AGThatsANoFromMe Medium" charset="0"/>
              <a:cs typeface="AGThatsANoFromMe Medium" charset="0"/>
            </a:endParaRPr>
          </a:p>
        </p:txBody>
      </p:sp>
      <p:sp>
        <p:nvSpPr>
          <p:cNvPr id="4" name="TextBox 3"/>
          <p:cNvSpPr txBox="1"/>
          <p:nvPr/>
        </p:nvSpPr>
        <p:spPr>
          <a:xfrm>
            <a:off x="1793174" y="2624563"/>
            <a:ext cx="8657112" cy="3416320"/>
          </a:xfrm>
          <a:prstGeom prst="rect">
            <a:avLst/>
          </a:prstGeom>
          <a:noFill/>
        </p:spPr>
        <p:txBody>
          <a:bodyPr wrap="square" rtlCol="0">
            <a:spAutoFit/>
          </a:bodyPr>
          <a:lstStyle/>
          <a:p>
            <a:pPr marL="342900" indent="-342900">
              <a:buFont typeface="Arial" charset="0"/>
              <a:buChar char="•"/>
            </a:pPr>
            <a:r>
              <a:rPr lang="en-US" sz="2400" dirty="0">
                <a:latin typeface="AGCanYouNotBold" charset="0"/>
                <a:ea typeface="AGCanYouNotBold" charset="0"/>
                <a:cs typeface="AGCanYouNotBold" charset="0"/>
              </a:rPr>
              <a:t>Student reading levels are based on the STAR Reading assessment.</a:t>
            </a:r>
          </a:p>
          <a:p>
            <a:pPr marL="342900" indent="-342900">
              <a:buFont typeface="Arial" charset="0"/>
              <a:buChar char="•"/>
            </a:pPr>
            <a:r>
              <a:rPr lang="en-US" sz="2400" dirty="0">
                <a:latin typeface="AGCanYouNotBold" charset="0"/>
                <a:ea typeface="AGCanYouNotBold" charset="0"/>
                <a:cs typeface="AGCanYouNotBold" charset="0"/>
              </a:rPr>
              <a:t>Students are expected to take a minimum of two AR tests per week with a </a:t>
            </a:r>
            <a:r>
              <a:rPr lang="en-US" sz="2400" dirty="0">
                <a:solidFill>
                  <a:srgbClr val="FF0000"/>
                </a:solidFill>
                <a:latin typeface="AGCanYouNotBold" charset="0"/>
                <a:ea typeface="AGCanYouNotBold" charset="0"/>
                <a:cs typeface="AGCanYouNotBold" charset="0"/>
              </a:rPr>
              <a:t>90%</a:t>
            </a:r>
            <a:r>
              <a:rPr lang="en-US" sz="2400" dirty="0">
                <a:latin typeface="AGCanYouNotBold" charset="0"/>
                <a:ea typeface="AGCanYouNotBold" charset="0"/>
                <a:cs typeface="AGCanYouNotBold" charset="0"/>
              </a:rPr>
              <a:t> average or better.</a:t>
            </a:r>
          </a:p>
          <a:p>
            <a:pPr marL="342900" indent="-342900">
              <a:buFont typeface="Arial" charset="0"/>
              <a:buChar char="•"/>
            </a:pPr>
            <a:r>
              <a:rPr lang="en-US" sz="2400" dirty="0">
                <a:latin typeface="AGCanYouNotBold" charset="0"/>
                <a:ea typeface="AGCanYouNotBold" charset="0"/>
                <a:cs typeface="AGCanYouNotBold" charset="0"/>
              </a:rPr>
              <a:t>Students will be assigned AR point goals every nine weeks.</a:t>
            </a:r>
          </a:p>
          <a:p>
            <a:pPr marL="342900" indent="-342900">
              <a:buFont typeface="Arial" charset="0"/>
              <a:buChar char="•"/>
            </a:pPr>
            <a:r>
              <a:rPr lang="en-US" sz="2400" dirty="0">
                <a:latin typeface="AGCanYouNotBold" charset="0"/>
                <a:ea typeface="AGCanYouNotBold" charset="0"/>
                <a:cs typeface="AGCanYouNotBold" charset="0"/>
              </a:rPr>
              <a:t>You can monitor your child’s progress by signing up on the </a:t>
            </a:r>
            <a:r>
              <a:rPr lang="en-US" sz="2400" dirty="0" err="1">
                <a:latin typeface="AGCanYouNotBold" charset="0"/>
                <a:ea typeface="AGCanYouNotBold" charset="0"/>
                <a:cs typeface="AGCanYouNotBold" charset="0"/>
              </a:rPr>
              <a:t>RenPlace</a:t>
            </a:r>
            <a:r>
              <a:rPr lang="en-US" sz="2400" dirty="0">
                <a:latin typeface="AGCanYouNotBold" charset="0"/>
                <a:ea typeface="AGCanYouNotBold" charset="0"/>
                <a:cs typeface="AGCanYouNotBold" charset="0"/>
              </a:rPr>
              <a:t> website to receive email updates.</a:t>
            </a:r>
          </a:p>
          <a:p>
            <a:pPr marL="342900" indent="-342900">
              <a:buFont typeface="Arial" charset="0"/>
              <a:buChar char="•"/>
            </a:pPr>
            <a:r>
              <a:rPr lang="en-US" sz="2400" dirty="0">
                <a:latin typeface="AGCanYouNotBold" charset="0"/>
                <a:ea typeface="AGCanYouNotBold" charset="0"/>
                <a:cs typeface="AGCanYouNotBold" charset="0"/>
                <a:hlinkClick r:id="rId3"/>
              </a:rPr>
              <a:t>https://hosted9.renlearn.com/1355888/HomeConnect/Login.aspx</a:t>
            </a:r>
            <a:endParaRPr lang="en-US" sz="24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1176563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63486" y="2611087"/>
            <a:ext cx="8850085" cy="3539430"/>
          </a:xfrm>
          <a:prstGeom prst="rect">
            <a:avLst/>
          </a:prstGeom>
          <a:noFill/>
        </p:spPr>
        <p:txBody>
          <a:bodyPr wrap="square" rtlCol="0">
            <a:spAutoFit/>
          </a:bodyPr>
          <a:lstStyle/>
          <a:p>
            <a:pPr algn="ctr"/>
            <a:r>
              <a:rPr lang="en-US" sz="5600" dirty="0" smtClean="0">
                <a:solidFill>
                  <a:schemeClr val="bg1"/>
                </a:solidFill>
                <a:latin typeface="AGCanYouNot Medium" charset="0"/>
                <a:ea typeface="AGCanYouNot Medium" charset="0"/>
                <a:cs typeface="AGCanYouNot Medium" charset="0"/>
              </a:rPr>
              <a:t>Our class WIG is to have 85% or more of all students reach their personal reading goal this 9 weeks. </a:t>
            </a:r>
            <a:endParaRPr lang="en-US" sz="5600" dirty="0">
              <a:solidFill>
                <a:schemeClr val="bg1"/>
              </a:solidFill>
              <a:latin typeface="AGCanYouNot Medium" charset="0"/>
              <a:ea typeface="AGCanYouNot Medium" charset="0"/>
              <a:cs typeface="AGCanYouNot Medium" charset="0"/>
            </a:endParaRPr>
          </a:p>
        </p:txBody>
      </p:sp>
      <p:sp>
        <p:nvSpPr>
          <p:cNvPr id="3" name="TextBox 2"/>
          <p:cNvSpPr txBox="1"/>
          <p:nvPr/>
        </p:nvSpPr>
        <p:spPr>
          <a:xfrm>
            <a:off x="1611580" y="956955"/>
            <a:ext cx="8850085" cy="923330"/>
          </a:xfrm>
          <a:prstGeom prst="rect">
            <a:avLst/>
          </a:prstGeom>
          <a:noFill/>
        </p:spPr>
        <p:txBody>
          <a:bodyPr wrap="square" rtlCol="0">
            <a:spAutoFit/>
          </a:bodyPr>
          <a:lstStyle/>
          <a:p>
            <a:pPr algn="ctr"/>
            <a:r>
              <a:rPr lang="en-US" sz="5400" dirty="0" smtClean="0">
                <a:solidFill>
                  <a:schemeClr val="bg1"/>
                </a:solidFill>
                <a:latin typeface="AGThatsANoFromMe Medium" charset="0"/>
                <a:ea typeface="AGThatsANoFromMe Medium" charset="0"/>
                <a:cs typeface="AGThatsANoFromMe Medium" charset="0"/>
              </a:rPr>
              <a:t>Our Class wig</a:t>
            </a:r>
            <a:endParaRPr lang="en-US" sz="5400" dirty="0">
              <a:solidFill>
                <a:schemeClr val="bg1"/>
              </a:solidFill>
              <a:latin typeface="AGThatsANoFromMe Medium" charset="0"/>
              <a:ea typeface="AGThatsANoFromMe Medium" charset="0"/>
              <a:cs typeface="AGThatsANoFromMe Medium" charset="0"/>
            </a:endParaRPr>
          </a:p>
        </p:txBody>
      </p:sp>
    </p:spTree>
    <p:extLst>
      <p:ext uri="{BB962C8B-B14F-4D97-AF65-F5344CB8AC3E}">
        <p14:creationId xmlns:p14="http://schemas.microsoft.com/office/powerpoint/2010/main" val="1779971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93174" y="1016331"/>
            <a:ext cx="8850085" cy="830997"/>
          </a:xfrm>
          <a:prstGeom prst="rect">
            <a:avLst/>
          </a:prstGeom>
          <a:noFill/>
        </p:spPr>
        <p:txBody>
          <a:bodyPr wrap="square" rtlCol="0">
            <a:spAutoFit/>
          </a:bodyPr>
          <a:lstStyle/>
          <a:p>
            <a:pPr algn="ctr"/>
            <a:r>
              <a:rPr lang="en-US" sz="4800" dirty="0" smtClean="0">
                <a:solidFill>
                  <a:schemeClr val="bg1"/>
                </a:solidFill>
                <a:latin typeface="AGThatsANoFromMe Medium" charset="0"/>
                <a:ea typeface="AGThatsANoFromMe Medium" charset="0"/>
                <a:cs typeface="AGThatsANoFromMe Medium" charset="0"/>
              </a:rPr>
              <a:t>Online Resources</a:t>
            </a:r>
            <a:endParaRPr lang="en-US" sz="4800" dirty="0">
              <a:solidFill>
                <a:schemeClr val="bg1"/>
              </a:solidFill>
              <a:latin typeface="AGThatsANoFromMe Medium" charset="0"/>
              <a:ea typeface="AGThatsANoFromMe Medium" charset="0"/>
              <a:cs typeface="AGThatsANoFromMe Medium" charset="0"/>
            </a:endParaRPr>
          </a:p>
        </p:txBody>
      </p:sp>
      <p:pic>
        <p:nvPicPr>
          <p:cNvPr id="5" name="Picture 4"/>
          <p:cNvPicPr>
            <a:picLocks noChangeAspect="1"/>
          </p:cNvPicPr>
          <p:nvPr/>
        </p:nvPicPr>
        <p:blipFill>
          <a:blip r:embed="rId3"/>
          <a:stretch>
            <a:fillRect/>
          </a:stretch>
        </p:blipFill>
        <p:spPr>
          <a:xfrm rot="21051474">
            <a:off x="1859988" y="2460081"/>
            <a:ext cx="3344918" cy="1324813"/>
          </a:xfrm>
          <a:prstGeom prst="rect">
            <a:avLst/>
          </a:prstGeom>
        </p:spPr>
      </p:pic>
      <p:pic>
        <p:nvPicPr>
          <p:cNvPr id="6" name="Picture 5"/>
          <p:cNvPicPr>
            <a:picLocks noChangeAspect="1"/>
          </p:cNvPicPr>
          <p:nvPr/>
        </p:nvPicPr>
        <p:blipFill>
          <a:blip r:embed="rId4"/>
          <a:stretch>
            <a:fillRect/>
          </a:stretch>
        </p:blipFill>
        <p:spPr>
          <a:xfrm>
            <a:off x="5600441" y="2202769"/>
            <a:ext cx="1592301" cy="1592301"/>
          </a:xfrm>
          <a:prstGeom prst="rect">
            <a:avLst/>
          </a:prstGeom>
        </p:spPr>
      </p:pic>
      <p:pic>
        <p:nvPicPr>
          <p:cNvPr id="7" name="Picture 6"/>
          <p:cNvPicPr>
            <a:picLocks noChangeAspect="1"/>
          </p:cNvPicPr>
          <p:nvPr/>
        </p:nvPicPr>
        <p:blipFill>
          <a:blip r:embed="rId5"/>
          <a:stretch>
            <a:fillRect/>
          </a:stretch>
        </p:blipFill>
        <p:spPr>
          <a:xfrm>
            <a:off x="7504276" y="2455851"/>
            <a:ext cx="2944723" cy="1339219"/>
          </a:xfrm>
          <a:prstGeom prst="rect">
            <a:avLst/>
          </a:prstGeom>
        </p:spPr>
      </p:pic>
      <p:pic>
        <p:nvPicPr>
          <p:cNvPr id="8" name="Picture 7"/>
          <p:cNvPicPr>
            <a:picLocks noChangeAspect="1"/>
          </p:cNvPicPr>
          <p:nvPr/>
        </p:nvPicPr>
        <p:blipFill>
          <a:blip r:embed="rId6"/>
          <a:stretch>
            <a:fillRect/>
          </a:stretch>
        </p:blipFill>
        <p:spPr>
          <a:xfrm>
            <a:off x="2095241" y="4150511"/>
            <a:ext cx="3505200" cy="2324100"/>
          </a:xfrm>
          <a:prstGeom prst="rect">
            <a:avLst/>
          </a:prstGeom>
        </p:spPr>
      </p:pic>
      <p:sp>
        <p:nvSpPr>
          <p:cNvPr id="2" name="TextBox 1"/>
          <p:cNvSpPr txBox="1"/>
          <p:nvPr/>
        </p:nvSpPr>
        <p:spPr>
          <a:xfrm>
            <a:off x="6369136" y="4529094"/>
            <a:ext cx="3681351" cy="954107"/>
          </a:xfrm>
          <a:prstGeom prst="rect">
            <a:avLst/>
          </a:prstGeom>
          <a:noFill/>
        </p:spPr>
        <p:txBody>
          <a:bodyPr wrap="square" rtlCol="0">
            <a:spAutoFit/>
          </a:bodyPr>
          <a:lstStyle/>
          <a:p>
            <a:pPr algn="ctr"/>
            <a:r>
              <a:rPr lang="en-US" sz="2800" dirty="0" smtClean="0">
                <a:latin typeface="AGCanYouNotBold" charset="0"/>
                <a:ea typeface="AGCanYouNotBold" charset="0"/>
                <a:cs typeface="AGCanYouNotBold" charset="0"/>
              </a:rPr>
              <a:t>Stay tuned for more details</a:t>
            </a:r>
            <a:endParaRPr lang="en-US" sz="28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1092786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63486" y="2171700"/>
            <a:ext cx="8850085" cy="1938992"/>
          </a:xfrm>
          <a:prstGeom prst="rect">
            <a:avLst/>
          </a:prstGeom>
          <a:noFill/>
        </p:spPr>
        <p:txBody>
          <a:bodyPr wrap="square" rtlCol="0">
            <a:spAutoFit/>
          </a:bodyPr>
          <a:lstStyle/>
          <a:p>
            <a:pPr marL="571500" indent="-571500">
              <a:buFont typeface="Arial" charset="0"/>
              <a:buChar char="•"/>
            </a:pPr>
            <a:r>
              <a:rPr lang="en-US" sz="4000" b="1" dirty="0" smtClean="0">
                <a:latin typeface="AGCanYouNotBold" charset="0"/>
                <a:ea typeface="AGCanYouNotBold" charset="0"/>
                <a:cs typeface="AGCanYouNotBold" charset="0"/>
              </a:rPr>
              <a:t>Class Dojo</a:t>
            </a:r>
          </a:p>
          <a:p>
            <a:pPr marL="571500" indent="-571500">
              <a:buFont typeface="Arial" charset="0"/>
              <a:buChar char="•"/>
            </a:pPr>
            <a:r>
              <a:rPr lang="en-US" sz="4000" b="1" dirty="0" smtClean="0">
                <a:latin typeface="AGCanYouNotBold" charset="0"/>
                <a:ea typeface="AGCanYouNotBold" charset="0"/>
                <a:cs typeface="AGCanYouNotBold" charset="0"/>
              </a:rPr>
              <a:t>Treasure Box</a:t>
            </a:r>
          </a:p>
          <a:p>
            <a:pPr marL="571500" indent="-571500">
              <a:buFont typeface="Arial" charset="0"/>
              <a:buChar char="•"/>
            </a:pPr>
            <a:r>
              <a:rPr lang="en-US" sz="4000" b="1" dirty="0" smtClean="0">
                <a:latin typeface="AGCanYouNotBold" charset="0"/>
                <a:ea typeface="AGCanYouNotBold" charset="0"/>
                <a:cs typeface="AGCanYouNotBold" charset="0"/>
              </a:rPr>
              <a:t>Classroom Table points</a:t>
            </a:r>
            <a:endParaRPr lang="en-US" sz="4000" b="1" dirty="0">
              <a:latin typeface="AGCanYouNotBold" charset="0"/>
              <a:ea typeface="AGCanYouNotBold" charset="0"/>
              <a:cs typeface="AGCanYouNotBold" charset="0"/>
            </a:endParaRPr>
          </a:p>
        </p:txBody>
      </p:sp>
      <p:pic>
        <p:nvPicPr>
          <p:cNvPr id="4" name="Picture 3"/>
          <p:cNvPicPr>
            <a:picLocks noChangeAspect="1"/>
          </p:cNvPicPr>
          <p:nvPr/>
        </p:nvPicPr>
        <p:blipFill>
          <a:blip r:embed="rId3"/>
          <a:stretch>
            <a:fillRect/>
          </a:stretch>
        </p:blipFill>
        <p:spPr>
          <a:xfrm>
            <a:off x="7992093" y="2171700"/>
            <a:ext cx="2526475" cy="14280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868" y="3990109"/>
            <a:ext cx="3425700" cy="2435537"/>
          </a:xfrm>
          <a:prstGeom prst="rect">
            <a:avLst/>
          </a:prstGeom>
        </p:spPr>
      </p:pic>
    </p:spTree>
    <p:extLst>
      <p:ext uri="{BB962C8B-B14F-4D97-AF65-F5344CB8AC3E}">
        <p14:creationId xmlns:p14="http://schemas.microsoft.com/office/powerpoint/2010/main" val="996497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33797" y="1111333"/>
            <a:ext cx="8850085" cy="769441"/>
          </a:xfrm>
          <a:prstGeom prst="rect">
            <a:avLst/>
          </a:prstGeom>
          <a:noFill/>
        </p:spPr>
        <p:txBody>
          <a:bodyPr wrap="square" rtlCol="0">
            <a:spAutoFit/>
          </a:bodyPr>
          <a:lstStyle/>
          <a:p>
            <a:pPr algn="ctr"/>
            <a:r>
              <a:rPr lang="en-US" sz="4400" dirty="0" smtClean="0">
                <a:solidFill>
                  <a:schemeClr val="bg1"/>
                </a:solidFill>
                <a:latin typeface="AGThatsANoFromMe Medium" charset="0"/>
                <a:ea typeface="AGThatsANoFromMe Medium" charset="0"/>
                <a:cs typeface="AGThatsANoFromMe Medium" charset="0"/>
              </a:rPr>
              <a:t>PTA and volunteer opportunities </a:t>
            </a:r>
            <a:endParaRPr lang="en-US" sz="4400" dirty="0">
              <a:solidFill>
                <a:schemeClr val="bg1"/>
              </a:solidFill>
              <a:latin typeface="AGThatsANoFromMe Medium" charset="0"/>
              <a:ea typeface="AGThatsANoFromMe Medium" charset="0"/>
              <a:cs typeface="AGThatsANoFromMe Medium" charset="0"/>
            </a:endParaRPr>
          </a:p>
        </p:txBody>
      </p:sp>
      <p:sp>
        <p:nvSpPr>
          <p:cNvPr id="4" name="TextBox 3"/>
          <p:cNvSpPr txBox="1"/>
          <p:nvPr/>
        </p:nvSpPr>
        <p:spPr>
          <a:xfrm>
            <a:off x="1733797" y="2398816"/>
            <a:ext cx="8182099" cy="1323439"/>
          </a:xfrm>
          <a:prstGeom prst="rect">
            <a:avLst/>
          </a:prstGeom>
          <a:noFill/>
        </p:spPr>
        <p:txBody>
          <a:bodyPr wrap="square" rtlCol="0">
            <a:spAutoFit/>
          </a:bodyPr>
          <a:lstStyle/>
          <a:p>
            <a:pPr marL="285750" indent="-285750">
              <a:buFont typeface="Wingdings" charset="2"/>
              <a:buChar char="v"/>
            </a:pPr>
            <a:r>
              <a:rPr lang="en-US" sz="2000" dirty="0">
                <a:latin typeface="AGCanYouNotBold" charset="0"/>
                <a:ea typeface="AGCanYouNotBold" charset="0"/>
                <a:cs typeface="AGCanYouNotBold" charset="0"/>
              </a:rPr>
              <a:t>Please join and support our wonderful PTA!</a:t>
            </a:r>
          </a:p>
          <a:p>
            <a:pPr marL="285750" indent="-285750">
              <a:buFont typeface="Wingdings" charset="2"/>
              <a:buChar char="v"/>
            </a:pPr>
            <a:endParaRPr lang="en-US" sz="2000" dirty="0">
              <a:latin typeface="AGCanYouNotBold" charset="0"/>
              <a:ea typeface="AGCanYouNotBold" charset="0"/>
              <a:cs typeface="AGCanYouNotBold" charset="0"/>
            </a:endParaRPr>
          </a:p>
          <a:p>
            <a:pPr marL="285750" indent="-285750">
              <a:buFont typeface="Wingdings" charset="2"/>
              <a:buChar char="v"/>
            </a:pPr>
            <a:r>
              <a:rPr lang="en-US" sz="2000" dirty="0">
                <a:latin typeface="AGCanYouNotBold" charset="0"/>
                <a:ea typeface="AGCanYouNotBold" charset="0"/>
                <a:cs typeface="AGCanYouNotBold" charset="0"/>
              </a:rPr>
              <a:t>Stay tuned for details from our room mom about volunteer opportunities. </a:t>
            </a:r>
            <a:endParaRPr lang="en-US" sz="2000" dirty="0">
              <a:latin typeface="AGCanYouNotBold" charset="0"/>
              <a:ea typeface="AGCanYouNotBold" charset="0"/>
              <a:cs typeface="AGCanYouNotBold" charset="0"/>
            </a:endParaRPr>
          </a:p>
        </p:txBody>
      </p:sp>
      <p:pic>
        <p:nvPicPr>
          <p:cNvPr id="9" name="Picture 8"/>
          <p:cNvPicPr>
            <a:picLocks noChangeAspect="1"/>
          </p:cNvPicPr>
          <p:nvPr/>
        </p:nvPicPr>
        <p:blipFill>
          <a:blip r:embed="rId3"/>
          <a:stretch>
            <a:fillRect/>
          </a:stretch>
        </p:blipFill>
        <p:spPr>
          <a:xfrm>
            <a:off x="4519534" y="3722255"/>
            <a:ext cx="2610624" cy="2610624"/>
          </a:xfrm>
          <a:prstGeom prst="rect">
            <a:avLst/>
          </a:prstGeom>
        </p:spPr>
      </p:pic>
    </p:spTree>
    <p:extLst>
      <p:ext uri="{BB962C8B-B14F-4D97-AF65-F5344CB8AC3E}">
        <p14:creationId xmlns:p14="http://schemas.microsoft.com/office/powerpoint/2010/main" val="30947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33797" y="1111333"/>
            <a:ext cx="8850085" cy="769441"/>
          </a:xfrm>
          <a:prstGeom prst="rect">
            <a:avLst/>
          </a:prstGeom>
          <a:noFill/>
        </p:spPr>
        <p:txBody>
          <a:bodyPr wrap="square" rtlCol="0">
            <a:spAutoFit/>
          </a:bodyPr>
          <a:lstStyle/>
          <a:p>
            <a:pPr algn="ctr"/>
            <a:r>
              <a:rPr lang="en-US" sz="4400" dirty="0" smtClean="0">
                <a:solidFill>
                  <a:schemeClr val="bg1"/>
                </a:solidFill>
                <a:latin typeface="AGThatsANoFromMe Medium" charset="0"/>
                <a:ea typeface="AGThatsANoFromMe Medium" charset="0"/>
                <a:cs typeface="AGThatsANoFromMe Medium" charset="0"/>
              </a:rPr>
              <a:t>Expanded Day</a:t>
            </a:r>
            <a:endParaRPr lang="en-US" sz="4400" dirty="0">
              <a:solidFill>
                <a:schemeClr val="bg1"/>
              </a:solidFill>
              <a:latin typeface="AGThatsANoFromMe Medium" charset="0"/>
              <a:ea typeface="AGThatsANoFromMe Medium" charset="0"/>
              <a:cs typeface="AGThatsANoFromMe Medium" charset="0"/>
            </a:endParaRPr>
          </a:p>
        </p:txBody>
      </p:sp>
      <p:sp>
        <p:nvSpPr>
          <p:cNvPr id="4" name="TextBox 3"/>
          <p:cNvSpPr txBox="1"/>
          <p:nvPr/>
        </p:nvSpPr>
        <p:spPr>
          <a:xfrm>
            <a:off x="1733797" y="2398816"/>
            <a:ext cx="8182099" cy="1569660"/>
          </a:xfrm>
          <a:prstGeom prst="rect">
            <a:avLst/>
          </a:prstGeom>
          <a:noFill/>
        </p:spPr>
        <p:txBody>
          <a:bodyPr wrap="square" rtlCol="0">
            <a:spAutoFit/>
          </a:bodyPr>
          <a:lstStyle/>
          <a:p>
            <a:pPr marL="342900" indent="-342900" algn="ctr">
              <a:buFont typeface="Arial" charset="0"/>
              <a:buChar char="•"/>
            </a:pPr>
            <a:r>
              <a:rPr lang="en-US" sz="3200" dirty="0">
                <a:latin typeface="AGCanYouNotBold" charset="0"/>
                <a:ea typeface="AGCanYouNotBold" charset="0"/>
                <a:cs typeface="AGCanYouNotBold" charset="0"/>
              </a:rPr>
              <a:t>Registration for full-time, part-time, and drop-in services can be found on the Heritage website and the front office.</a:t>
            </a:r>
            <a:endParaRPr lang="en-US" sz="3200" dirty="0">
              <a:latin typeface="AGCanYouNotBold" charset="0"/>
              <a:ea typeface="AGCanYouNotBold" charset="0"/>
              <a:cs typeface="AGCanYouNotBold" charset="0"/>
            </a:endParaRPr>
          </a:p>
        </p:txBody>
      </p:sp>
      <p:pic>
        <p:nvPicPr>
          <p:cNvPr id="5" name="Picture 4"/>
          <p:cNvPicPr>
            <a:picLocks noChangeAspect="1"/>
          </p:cNvPicPr>
          <p:nvPr/>
        </p:nvPicPr>
        <p:blipFill>
          <a:blip r:embed="rId3"/>
          <a:stretch>
            <a:fillRect/>
          </a:stretch>
        </p:blipFill>
        <p:spPr>
          <a:xfrm>
            <a:off x="4239491" y="4063987"/>
            <a:ext cx="3570709" cy="2324814"/>
          </a:xfrm>
          <a:prstGeom prst="rect">
            <a:avLst/>
          </a:prstGeom>
        </p:spPr>
      </p:pic>
    </p:spTree>
    <p:extLst>
      <p:ext uri="{BB962C8B-B14F-4D97-AF65-F5344CB8AC3E}">
        <p14:creationId xmlns:p14="http://schemas.microsoft.com/office/powerpoint/2010/main" val="948037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33797" y="1111333"/>
            <a:ext cx="8850085" cy="769441"/>
          </a:xfrm>
          <a:prstGeom prst="rect">
            <a:avLst/>
          </a:prstGeom>
          <a:noFill/>
        </p:spPr>
        <p:txBody>
          <a:bodyPr wrap="square" rtlCol="0">
            <a:spAutoFit/>
          </a:bodyPr>
          <a:lstStyle/>
          <a:p>
            <a:pPr algn="ctr"/>
            <a:r>
              <a:rPr lang="en-US" sz="4400" dirty="0" smtClean="0">
                <a:solidFill>
                  <a:schemeClr val="bg1"/>
                </a:solidFill>
                <a:latin typeface="AGThatsANoFromMe Medium" charset="0"/>
                <a:ea typeface="AGThatsANoFromMe Medium" charset="0"/>
                <a:cs typeface="AGThatsANoFromMe Medium" charset="0"/>
              </a:rPr>
              <a:t>Carline procedures</a:t>
            </a:r>
            <a:endParaRPr lang="en-US" sz="4400" dirty="0">
              <a:solidFill>
                <a:schemeClr val="bg1"/>
              </a:solidFill>
              <a:latin typeface="AGThatsANoFromMe Medium" charset="0"/>
              <a:ea typeface="AGThatsANoFromMe Medium" charset="0"/>
              <a:cs typeface="AGThatsANoFromMe Medium" charset="0"/>
            </a:endParaRPr>
          </a:p>
        </p:txBody>
      </p:sp>
      <p:sp>
        <p:nvSpPr>
          <p:cNvPr id="2" name="Rectangle 1"/>
          <p:cNvSpPr/>
          <p:nvPr/>
        </p:nvSpPr>
        <p:spPr>
          <a:xfrm>
            <a:off x="1733796" y="2163956"/>
            <a:ext cx="8850085" cy="2677656"/>
          </a:xfrm>
          <a:prstGeom prst="rect">
            <a:avLst/>
          </a:prstGeom>
        </p:spPr>
        <p:txBody>
          <a:bodyPr wrap="square">
            <a:spAutoFit/>
          </a:bodyPr>
          <a:lstStyle/>
          <a:p>
            <a:pPr marL="457200" indent="-457200">
              <a:buFont typeface="Arial" charset="0"/>
              <a:buChar char="•"/>
            </a:pPr>
            <a:r>
              <a:rPr lang="en-US" sz="2400" dirty="0">
                <a:latin typeface="AGCanYouNotBold" charset="0"/>
                <a:ea typeface="AGCanYouNotBold" charset="0"/>
                <a:cs typeface="AGCanYouNotBold" charset="0"/>
              </a:rPr>
              <a:t>Make sure your child knows his/her car rider number.</a:t>
            </a:r>
          </a:p>
          <a:p>
            <a:pPr marL="457200" indent="-457200">
              <a:buFont typeface="Arial" charset="0"/>
              <a:buChar char="•"/>
            </a:pPr>
            <a:r>
              <a:rPr lang="en-US" sz="2400" dirty="0">
                <a:latin typeface="AGCanYouNotBold" charset="0"/>
                <a:ea typeface="AGCanYouNotBold" charset="0"/>
                <a:cs typeface="AGCanYouNotBold" charset="0"/>
              </a:rPr>
              <a:t>Drive slowly</a:t>
            </a:r>
          </a:p>
          <a:p>
            <a:pPr marL="457200" indent="-457200">
              <a:buFont typeface="Arial" charset="0"/>
              <a:buChar char="•"/>
            </a:pPr>
            <a:r>
              <a:rPr lang="en-US" sz="2400" dirty="0">
                <a:latin typeface="AGCanYouNotBold" charset="0"/>
                <a:ea typeface="AGCanYouNotBold" charset="0"/>
                <a:cs typeface="AGCanYouNotBold" charset="0"/>
              </a:rPr>
              <a:t>No cell phones</a:t>
            </a:r>
          </a:p>
          <a:p>
            <a:pPr marL="457200" indent="-457200">
              <a:buFont typeface="Arial" charset="0"/>
              <a:buChar char="•"/>
            </a:pPr>
            <a:r>
              <a:rPr lang="en-US" sz="2400" dirty="0">
                <a:latin typeface="AGCanYouNotBold" charset="0"/>
                <a:ea typeface="AGCanYouNotBold" charset="0"/>
                <a:cs typeface="AGCanYouNotBold" charset="0"/>
              </a:rPr>
              <a:t>Pull forward</a:t>
            </a:r>
          </a:p>
          <a:p>
            <a:pPr marL="457200" indent="-457200">
              <a:buFont typeface="Arial" charset="0"/>
              <a:buChar char="•"/>
            </a:pPr>
            <a:r>
              <a:rPr lang="en-US" sz="2400" dirty="0">
                <a:latin typeface="AGCanYouNotBold" charset="0"/>
                <a:ea typeface="AGCanYouNotBold" charset="0"/>
                <a:cs typeface="AGCanYouNotBold" charset="0"/>
              </a:rPr>
              <a:t>Do not get out of your car</a:t>
            </a:r>
          </a:p>
          <a:p>
            <a:pPr marL="457200" indent="-457200">
              <a:buFont typeface="Arial" charset="0"/>
              <a:buChar char="•"/>
            </a:pPr>
            <a:r>
              <a:rPr lang="en-US" sz="2400" dirty="0">
                <a:latin typeface="AGCanYouNotBold" charset="0"/>
                <a:ea typeface="AGCanYouNotBold" charset="0"/>
                <a:cs typeface="AGCanYouNotBold" charset="0"/>
              </a:rPr>
              <a:t>If your child needs help getting buckled, pull into the parking lot.</a:t>
            </a:r>
            <a:endParaRPr lang="en-US" sz="2400" dirty="0">
              <a:latin typeface="AGCanYouNotBold" charset="0"/>
              <a:ea typeface="AGCanYouNotBold" charset="0"/>
              <a:cs typeface="AGCanYouNotBold" charset="0"/>
            </a:endParaRPr>
          </a:p>
        </p:txBody>
      </p:sp>
      <p:pic>
        <p:nvPicPr>
          <p:cNvPr id="6" name="Picture 5"/>
          <p:cNvPicPr>
            <a:picLocks noChangeAspect="1"/>
          </p:cNvPicPr>
          <p:nvPr/>
        </p:nvPicPr>
        <p:blipFill>
          <a:blip r:embed="rId3"/>
          <a:stretch>
            <a:fillRect/>
          </a:stretch>
        </p:blipFill>
        <p:spPr>
          <a:xfrm>
            <a:off x="7742597" y="4733854"/>
            <a:ext cx="2122759" cy="1425502"/>
          </a:xfrm>
          <a:prstGeom prst="rect">
            <a:avLst/>
          </a:prstGeom>
        </p:spPr>
      </p:pic>
    </p:spTree>
    <p:extLst>
      <p:ext uri="{BB962C8B-B14F-4D97-AF65-F5344CB8AC3E}">
        <p14:creationId xmlns:p14="http://schemas.microsoft.com/office/powerpoint/2010/main" val="629010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33796" y="1182585"/>
            <a:ext cx="8850085" cy="769441"/>
          </a:xfrm>
          <a:prstGeom prst="rect">
            <a:avLst/>
          </a:prstGeom>
          <a:noFill/>
        </p:spPr>
        <p:txBody>
          <a:bodyPr wrap="square" rtlCol="0">
            <a:spAutoFit/>
          </a:bodyPr>
          <a:lstStyle/>
          <a:p>
            <a:pPr algn="ctr"/>
            <a:r>
              <a:rPr lang="en-US" sz="4400" dirty="0" smtClean="0">
                <a:solidFill>
                  <a:schemeClr val="bg1"/>
                </a:solidFill>
                <a:latin typeface="AGThatsANoFromMe Medium" charset="0"/>
                <a:ea typeface="AGThatsANoFromMe Medium" charset="0"/>
                <a:cs typeface="AGThatsANoFromMe Medium" charset="0"/>
              </a:rPr>
              <a:t>Visiting for lunch?</a:t>
            </a:r>
            <a:endParaRPr lang="en-US" sz="4400" dirty="0">
              <a:solidFill>
                <a:schemeClr val="bg1"/>
              </a:solidFill>
              <a:latin typeface="AGThatsANoFromMe Medium" charset="0"/>
              <a:ea typeface="AGThatsANoFromMe Medium" charset="0"/>
              <a:cs typeface="AGThatsANoFromMe Medium" charset="0"/>
            </a:endParaRPr>
          </a:p>
        </p:txBody>
      </p:sp>
      <p:sp>
        <p:nvSpPr>
          <p:cNvPr id="4" name="Rectangle 3"/>
          <p:cNvSpPr/>
          <p:nvPr/>
        </p:nvSpPr>
        <p:spPr>
          <a:xfrm>
            <a:off x="1733795" y="2302594"/>
            <a:ext cx="8850085" cy="4154984"/>
          </a:xfrm>
          <a:prstGeom prst="rect">
            <a:avLst/>
          </a:prstGeom>
        </p:spPr>
        <p:txBody>
          <a:bodyPr wrap="square">
            <a:spAutoFit/>
          </a:bodyPr>
          <a:lstStyle/>
          <a:p>
            <a:pPr marL="285750" indent="-285750">
              <a:buFont typeface="Wingdings" charset="2"/>
              <a:buChar char="v"/>
            </a:pPr>
            <a:r>
              <a:rPr lang="en-US" sz="2400" dirty="0">
                <a:latin typeface="AGCanYouNotBold" charset="0"/>
                <a:ea typeface="AGCanYouNotBold" charset="0"/>
                <a:cs typeface="AGCanYouNotBold" charset="0"/>
              </a:rPr>
              <a:t>You and your child may sit at the tables labeled for parents.  Please do not invite other students to eat with you.  These tables of honor are for you to have special time with your child.</a:t>
            </a:r>
          </a:p>
          <a:p>
            <a:pPr marL="285750" indent="-285750">
              <a:buFont typeface="Wingdings" charset="2"/>
              <a:buChar char="v"/>
            </a:pPr>
            <a:endParaRPr lang="en-US" sz="2400" dirty="0">
              <a:latin typeface="AGCanYouNotBold" charset="0"/>
              <a:ea typeface="AGCanYouNotBold" charset="0"/>
              <a:cs typeface="AGCanYouNotBold" charset="0"/>
            </a:endParaRPr>
          </a:p>
          <a:p>
            <a:pPr marL="285750" indent="-285750">
              <a:buFont typeface="Wingdings" charset="2"/>
              <a:buChar char="v"/>
            </a:pPr>
            <a:r>
              <a:rPr lang="en-US" sz="2400" dirty="0">
                <a:latin typeface="AGCanYouNotBold" charset="0"/>
                <a:ea typeface="AGCanYouNotBold" charset="0"/>
                <a:cs typeface="AGCanYouNotBold" charset="0"/>
              </a:rPr>
              <a:t>You may bring lunch for your child, but please do not bring lunch for other children.</a:t>
            </a:r>
          </a:p>
          <a:p>
            <a:pPr marL="285750" indent="-285750">
              <a:buFont typeface="Wingdings" charset="2"/>
              <a:buChar char="v"/>
            </a:pPr>
            <a:endParaRPr lang="en-US" sz="2400" dirty="0">
              <a:latin typeface="AGCanYouNotBold" charset="0"/>
              <a:ea typeface="AGCanYouNotBold" charset="0"/>
              <a:cs typeface="AGCanYouNotBold" charset="0"/>
            </a:endParaRPr>
          </a:p>
          <a:p>
            <a:pPr marL="285750" indent="-285750">
              <a:buFont typeface="Wingdings" charset="2"/>
              <a:buChar char="v"/>
            </a:pPr>
            <a:r>
              <a:rPr lang="en-US" sz="2400" dirty="0">
                <a:latin typeface="AGCanYouNotBold" charset="0"/>
                <a:ea typeface="AGCanYouNotBold" charset="0"/>
                <a:cs typeface="AGCanYouNotBold" charset="0"/>
              </a:rPr>
              <a:t>For birthdays you are welcome to purchase ice cream for the class. The cost is $.75 per child.  Outside treats are not allowed. </a:t>
            </a:r>
            <a:endParaRPr lang="en-US" sz="24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1835996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214" y="2256312"/>
            <a:ext cx="3554579" cy="3316936"/>
          </a:xfrm>
          <a:prstGeom prst="rect">
            <a:avLst/>
          </a:prstGeom>
        </p:spPr>
      </p:pic>
      <p:pic>
        <p:nvPicPr>
          <p:cNvPr id="4" name="Picture 2" descr="mage result for summer pi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972" y="2256312"/>
            <a:ext cx="3554579" cy="33169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188826" y="5712032"/>
            <a:ext cx="3336967" cy="461665"/>
          </a:xfrm>
          <a:prstGeom prst="rect">
            <a:avLst/>
          </a:prstGeom>
          <a:noFill/>
        </p:spPr>
        <p:txBody>
          <a:bodyPr wrap="square" rtlCol="0">
            <a:spAutoFit/>
          </a:bodyPr>
          <a:lstStyle/>
          <a:p>
            <a:r>
              <a:rPr lang="en-US" sz="2400" dirty="0" smtClean="0">
                <a:latin typeface="AGCanYouNotBold" charset="0"/>
                <a:ea typeface="AGCanYouNotBold" charset="0"/>
                <a:cs typeface="AGCanYouNotBold" charset="0"/>
              </a:rPr>
              <a:t>Winter Holiday party</a:t>
            </a:r>
            <a:endParaRPr lang="en-US" sz="2400" dirty="0">
              <a:latin typeface="AGCanYouNotBold" charset="0"/>
              <a:ea typeface="AGCanYouNotBold" charset="0"/>
              <a:cs typeface="AGCanYouNotBold" charset="0"/>
            </a:endParaRPr>
          </a:p>
        </p:txBody>
      </p:sp>
      <p:sp>
        <p:nvSpPr>
          <p:cNvPr id="6" name="Rectangle 5"/>
          <p:cNvSpPr/>
          <p:nvPr/>
        </p:nvSpPr>
        <p:spPr>
          <a:xfrm>
            <a:off x="6995127" y="5712032"/>
            <a:ext cx="3268267" cy="461665"/>
          </a:xfrm>
          <a:prstGeom prst="rect">
            <a:avLst/>
          </a:prstGeom>
        </p:spPr>
        <p:txBody>
          <a:bodyPr wrap="none">
            <a:spAutoFit/>
          </a:bodyPr>
          <a:lstStyle/>
          <a:p>
            <a:r>
              <a:rPr lang="en-US" sz="2400" dirty="0" smtClean="0">
                <a:latin typeface="AGCanYouNotBold" charset="0"/>
                <a:ea typeface="AGCanYouNotBold" charset="0"/>
                <a:cs typeface="AGCanYouNotBold" charset="0"/>
              </a:rPr>
              <a:t>End of the Year </a:t>
            </a:r>
            <a:r>
              <a:rPr lang="en-US" sz="2400" dirty="0">
                <a:latin typeface="AGCanYouNotBold" charset="0"/>
                <a:ea typeface="AGCanYouNotBold" charset="0"/>
                <a:cs typeface="AGCanYouNotBold" charset="0"/>
              </a:rPr>
              <a:t>party</a:t>
            </a:r>
            <a:endParaRPr lang="en-US" sz="24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543436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33797" y="1111333"/>
            <a:ext cx="8850085" cy="769441"/>
          </a:xfrm>
          <a:prstGeom prst="rect">
            <a:avLst/>
          </a:prstGeom>
          <a:noFill/>
        </p:spPr>
        <p:txBody>
          <a:bodyPr wrap="square" rtlCol="0">
            <a:spAutoFit/>
          </a:bodyPr>
          <a:lstStyle/>
          <a:p>
            <a:pPr algn="ctr"/>
            <a:r>
              <a:rPr lang="en-US" sz="4400" dirty="0" smtClean="0">
                <a:solidFill>
                  <a:schemeClr val="bg1"/>
                </a:solidFill>
                <a:latin typeface="AGThatsANoFromMe Medium" charset="0"/>
                <a:ea typeface="AGThatsANoFromMe Medium" charset="0"/>
                <a:cs typeface="AGThatsANoFromMe Medium" charset="0"/>
              </a:rPr>
              <a:t>Field trips (tentative plans)</a:t>
            </a:r>
            <a:endParaRPr lang="en-US" sz="4400" dirty="0">
              <a:solidFill>
                <a:schemeClr val="bg1"/>
              </a:solidFill>
              <a:latin typeface="AGThatsANoFromMe Medium" charset="0"/>
              <a:ea typeface="AGThatsANoFromMe Medium" charset="0"/>
              <a:cs typeface="AGThatsANoFromMe Medium" charset="0"/>
            </a:endParaRPr>
          </a:p>
        </p:txBody>
      </p:sp>
      <p:sp>
        <p:nvSpPr>
          <p:cNvPr id="4" name="TextBox 3"/>
          <p:cNvSpPr txBox="1"/>
          <p:nvPr/>
        </p:nvSpPr>
        <p:spPr>
          <a:xfrm>
            <a:off x="2067789" y="3040083"/>
            <a:ext cx="8182099" cy="2308324"/>
          </a:xfrm>
          <a:prstGeom prst="rect">
            <a:avLst/>
          </a:prstGeom>
          <a:noFill/>
        </p:spPr>
        <p:txBody>
          <a:bodyPr wrap="square" rtlCol="0">
            <a:spAutoFit/>
          </a:bodyPr>
          <a:lstStyle/>
          <a:p>
            <a:pPr marL="571500" indent="-571500" algn="ctr">
              <a:buFont typeface="Wingdings" charset="2"/>
              <a:buChar char="v"/>
            </a:pPr>
            <a:r>
              <a:rPr lang="en-US" sz="3600" dirty="0">
                <a:latin typeface="AGCanYouNotBold" charset="0"/>
                <a:ea typeface="AGCanYouNotBold" charset="0"/>
                <a:cs typeface="AGCanYouNotBold" charset="0"/>
              </a:rPr>
              <a:t>Local School Play</a:t>
            </a:r>
          </a:p>
          <a:p>
            <a:pPr marL="571500" indent="-571500" algn="ctr">
              <a:buFont typeface="Wingdings" charset="2"/>
              <a:buChar char="v"/>
            </a:pPr>
            <a:r>
              <a:rPr lang="en-US" sz="3600" dirty="0">
                <a:latin typeface="AGCanYouNotBold" charset="0"/>
                <a:ea typeface="AGCanYouNotBold" charset="0"/>
                <a:cs typeface="AGCanYouNotBold" charset="0"/>
              </a:rPr>
              <a:t>Lyon Family Farm</a:t>
            </a:r>
          </a:p>
          <a:p>
            <a:pPr marL="571500" indent="-571500" algn="ctr">
              <a:buFont typeface="Wingdings" charset="2"/>
              <a:buChar char="v"/>
            </a:pPr>
            <a:r>
              <a:rPr lang="en-US" sz="3600" dirty="0">
                <a:latin typeface="AGCanYouNotBold" charset="0"/>
                <a:ea typeface="AGCanYouNotBold" charset="0"/>
                <a:cs typeface="AGCanYouNotBold" charset="0"/>
              </a:rPr>
              <a:t>Possible 3</a:t>
            </a:r>
            <a:r>
              <a:rPr lang="en-US" sz="3600" baseline="30000" dirty="0">
                <a:latin typeface="AGCanYouNotBold" charset="0"/>
                <a:ea typeface="AGCanYouNotBold" charset="0"/>
                <a:cs typeface="AGCanYouNotBold" charset="0"/>
              </a:rPr>
              <a:t>rd</a:t>
            </a:r>
            <a:r>
              <a:rPr lang="en-US" sz="3600" dirty="0">
                <a:latin typeface="AGCanYouNotBold" charset="0"/>
                <a:ea typeface="AGCanYouNotBold" charset="0"/>
                <a:cs typeface="AGCanYouNotBold" charset="0"/>
              </a:rPr>
              <a:t> Field Trip To Be Determined</a:t>
            </a:r>
          </a:p>
        </p:txBody>
      </p:sp>
    </p:spTree>
    <p:extLst>
      <p:ext uri="{BB962C8B-B14F-4D97-AF65-F5344CB8AC3E}">
        <p14:creationId xmlns:p14="http://schemas.microsoft.com/office/powerpoint/2010/main" val="646750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7237" y="2183575"/>
            <a:ext cx="8850085" cy="4770537"/>
          </a:xfrm>
          <a:prstGeom prst="rect">
            <a:avLst/>
          </a:prstGeom>
          <a:noFill/>
        </p:spPr>
        <p:txBody>
          <a:bodyPr wrap="square" rtlCol="0">
            <a:spAutoFit/>
          </a:bodyPr>
          <a:lstStyle/>
          <a:p>
            <a:pPr algn="ctr"/>
            <a:r>
              <a:rPr lang="en-US" sz="2000" dirty="0" smtClean="0">
                <a:latin typeface="AGCanYouNotBold" charset="0"/>
                <a:ea typeface="AGCanYouNotBold" charset="0"/>
                <a:cs typeface="AGCanYouNotBold" charset="0"/>
              </a:rPr>
              <a:t>Communication Tools:</a:t>
            </a:r>
          </a:p>
          <a:p>
            <a:pPr marL="342900" indent="-342900">
              <a:buFont typeface="Wingdings" charset="2"/>
              <a:buChar char="v"/>
            </a:pPr>
            <a:r>
              <a:rPr lang="en-US" sz="2000" dirty="0" smtClean="0">
                <a:latin typeface="AGCanYouNotBold" charset="0"/>
                <a:ea typeface="AGCanYouNotBold" charset="0"/>
                <a:cs typeface="AGCanYouNotBold" charset="0"/>
              </a:rPr>
              <a:t>O.W.L. Binders </a:t>
            </a:r>
          </a:p>
          <a:p>
            <a:r>
              <a:rPr lang="en-US" sz="2000" dirty="0">
                <a:latin typeface="AGCanYouNotBold" charset="0"/>
                <a:ea typeface="AGCanYouNotBold" charset="0"/>
                <a:cs typeface="AGCanYouNotBold" charset="0"/>
              </a:rPr>
              <a:t>Daily Communication Binders come home every afternoon and are returned to school every morning. Please send any notes, money, permission slips, etc. for the teacher in the binder.</a:t>
            </a:r>
          </a:p>
          <a:p>
            <a:r>
              <a:rPr lang="en-US" sz="2000" dirty="0">
                <a:latin typeface="AGCanYouNotBold" charset="0"/>
                <a:ea typeface="AGCanYouNotBold" charset="0"/>
                <a:cs typeface="AGCanYouNotBold" charset="0"/>
              </a:rPr>
              <a:t>Occasionally we will send time sensitive notes </a:t>
            </a:r>
          </a:p>
          <a:p>
            <a:pPr algn="ctr"/>
            <a:endParaRPr lang="en-US" sz="2000" b="1" dirty="0">
              <a:latin typeface="AGCanYouNotBold" charset="0"/>
              <a:ea typeface="AGCanYouNotBold" charset="0"/>
              <a:cs typeface="AGCanYouNotBold" charset="0"/>
            </a:endParaRPr>
          </a:p>
          <a:p>
            <a:pPr marL="342900" indent="-342900">
              <a:buFont typeface="Wingdings" charset="2"/>
              <a:buChar char="v"/>
            </a:pPr>
            <a:r>
              <a:rPr lang="en-US" sz="2000" b="1" dirty="0">
                <a:latin typeface="AGCanYouNotBold" charset="0"/>
                <a:ea typeface="AGCanYouNotBold" charset="0"/>
                <a:cs typeface="AGCanYouNotBold" charset="0"/>
              </a:rPr>
              <a:t>Tuesday Folders</a:t>
            </a:r>
          </a:p>
          <a:p>
            <a:r>
              <a:rPr lang="en-US" sz="2000" dirty="0">
                <a:latin typeface="AGCanYouNotBold" charset="0"/>
                <a:ea typeface="AGCanYouNotBold" charset="0"/>
                <a:cs typeface="AGCanYouNotBold" charset="0"/>
              </a:rPr>
              <a:t>Graded papers, important notes, forms will come home on Tuesdays.  Please return on Wednesday. </a:t>
            </a:r>
          </a:p>
          <a:p>
            <a:pPr algn="ctr"/>
            <a:endParaRPr lang="en-US" sz="2000" b="1" dirty="0">
              <a:latin typeface="AGCanYouNotBold" charset="0"/>
              <a:ea typeface="AGCanYouNotBold" charset="0"/>
              <a:cs typeface="AGCanYouNotBold" charset="0"/>
            </a:endParaRPr>
          </a:p>
          <a:p>
            <a:pPr marL="342900" indent="-342900">
              <a:buFont typeface="Wingdings" charset="2"/>
              <a:buChar char="v"/>
            </a:pPr>
            <a:r>
              <a:rPr lang="en-US" sz="2000" b="1" dirty="0">
                <a:latin typeface="AGCanYouNotBold" charset="0"/>
                <a:ea typeface="AGCanYouNotBold" charset="0"/>
                <a:cs typeface="AGCanYouNotBold" charset="0"/>
              </a:rPr>
              <a:t>Weekly Newsletters/Study Guides</a:t>
            </a:r>
          </a:p>
          <a:p>
            <a:r>
              <a:rPr lang="en-US" sz="2000" dirty="0">
                <a:latin typeface="AGCanYouNotBold" charset="0"/>
                <a:ea typeface="AGCanYouNotBold" charset="0"/>
                <a:cs typeface="AGCanYouNotBold" charset="0"/>
              </a:rPr>
              <a:t>You will receive an email every week containing all the news and information you need for the week.</a:t>
            </a:r>
          </a:p>
          <a:p>
            <a:pPr marL="800100" lvl="1" indent="-342900">
              <a:buFont typeface="Wingdings" charset="2"/>
              <a:buChar char="v"/>
            </a:pPr>
            <a:endParaRPr lang="en-US" sz="2400" dirty="0" smtClean="0">
              <a:latin typeface="AGCanYouNotBold" charset="0"/>
              <a:ea typeface="AGCanYouNotBold" charset="0"/>
              <a:cs typeface="AGCanYouNotBold" charset="0"/>
            </a:endParaRPr>
          </a:p>
        </p:txBody>
      </p:sp>
    </p:spTree>
    <p:extLst>
      <p:ext uri="{BB962C8B-B14F-4D97-AF65-F5344CB8AC3E}">
        <p14:creationId xmlns:p14="http://schemas.microsoft.com/office/powerpoint/2010/main" val="1559625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33797" y="1111333"/>
            <a:ext cx="8850085" cy="769441"/>
          </a:xfrm>
          <a:prstGeom prst="rect">
            <a:avLst/>
          </a:prstGeom>
          <a:noFill/>
        </p:spPr>
        <p:txBody>
          <a:bodyPr wrap="square" rtlCol="0">
            <a:spAutoFit/>
          </a:bodyPr>
          <a:lstStyle/>
          <a:p>
            <a:pPr algn="ctr"/>
            <a:r>
              <a:rPr lang="en-US" sz="4400" dirty="0" smtClean="0">
                <a:solidFill>
                  <a:schemeClr val="bg1"/>
                </a:solidFill>
                <a:latin typeface="AGThatsANoFromMe Medium" charset="0"/>
                <a:ea typeface="AGThatsANoFromMe Medium" charset="0"/>
                <a:cs typeface="AGThatsANoFromMe Medium" charset="0"/>
              </a:rPr>
              <a:t>Senora Joelle Jones</a:t>
            </a:r>
            <a:endParaRPr lang="en-US" sz="4400" dirty="0">
              <a:solidFill>
                <a:schemeClr val="bg1"/>
              </a:solidFill>
              <a:latin typeface="AGThatsANoFromMe Medium" charset="0"/>
              <a:ea typeface="AGThatsANoFromMe Medium" charset="0"/>
              <a:cs typeface="AGThatsANoFromMe Medium" charset="0"/>
            </a:endParaRPr>
          </a:p>
        </p:txBody>
      </p:sp>
      <p:sp>
        <p:nvSpPr>
          <p:cNvPr id="4" name="TextBox 3"/>
          <p:cNvSpPr txBox="1"/>
          <p:nvPr/>
        </p:nvSpPr>
        <p:spPr>
          <a:xfrm>
            <a:off x="1809500" y="2933205"/>
            <a:ext cx="8774382" cy="2308324"/>
          </a:xfrm>
          <a:prstGeom prst="rect">
            <a:avLst/>
          </a:prstGeom>
          <a:noFill/>
        </p:spPr>
        <p:txBody>
          <a:bodyPr wrap="square" rtlCol="0">
            <a:spAutoFit/>
          </a:bodyPr>
          <a:lstStyle/>
          <a:p>
            <a:pPr algn="ctr"/>
            <a:r>
              <a:rPr lang="en-US" sz="7200" dirty="0" smtClean="0">
                <a:latin typeface="AGCanYouNotBold" charset="0"/>
                <a:ea typeface="AGCanYouNotBold" charset="0"/>
                <a:cs typeface="AGCanYouNotBold" charset="0"/>
              </a:rPr>
              <a:t>Madison City Schools</a:t>
            </a:r>
          </a:p>
          <a:p>
            <a:pPr algn="ctr"/>
            <a:r>
              <a:rPr lang="en-US" sz="7200" dirty="0" smtClean="0">
                <a:latin typeface="AGCanYouNotBold" charset="0"/>
                <a:ea typeface="AGCanYouNotBold" charset="0"/>
                <a:cs typeface="AGCanYouNotBold" charset="0"/>
              </a:rPr>
              <a:t>Elementary Spanish</a:t>
            </a:r>
            <a:endParaRPr lang="en-US" sz="72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1551883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71648" y="921328"/>
            <a:ext cx="8850085" cy="1200329"/>
          </a:xfrm>
          <a:prstGeom prst="rect">
            <a:avLst/>
          </a:prstGeom>
          <a:noFill/>
        </p:spPr>
        <p:txBody>
          <a:bodyPr wrap="square" rtlCol="0">
            <a:spAutoFit/>
          </a:bodyPr>
          <a:lstStyle/>
          <a:p>
            <a:pPr algn="ctr"/>
            <a:r>
              <a:rPr lang="en-US" sz="3600" dirty="0" smtClean="0">
                <a:solidFill>
                  <a:schemeClr val="bg1"/>
                </a:solidFill>
                <a:latin typeface="AGThatsANoFromMe Medium" charset="0"/>
                <a:ea typeface="AGThatsANoFromMe Medium" charset="0"/>
                <a:cs typeface="AGThatsANoFromMe Medium" charset="0"/>
              </a:rPr>
              <a:t>What does Spanish look like in Madison city schools?</a:t>
            </a:r>
            <a:endParaRPr lang="en-US" sz="3600" dirty="0">
              <a:solidFill>
                <a:schemeClr val="bg1"/>
              </a:solidFill>
              <a:latin typeface="AGThatsANoFromMe Medium" charset="0"/>
              <a:ea typeface="AGThatsANoFromMe Medium" charset="0"/>
              <a:cs typeface="AGThatsANoFromMe Medium" charset="0"/>
            </a:endParaRPr>
          </a:p>
        </p:txBody>
      </p:sp>
      <p:graphicFrame>
        <p:nvGraphicFramePr>
          <p:cNvPr id="5" name="Google Shape;65;p14"/>
          <p:cNvGraphicFramePr/>
          <p:nvPr>
            <p:extLst>
              <p:ext uri="{D42A27DB-BD31-4B8C-83A1-F6EECF244321}">
                <p14:modId xmlns:p14="http://schemas.microsoft.com/office/powerpoint/2010/main" val="2022878789"/>
              </p:ext>
            </p:extLst>
          </p:nvPr>
        </p:nvGraphicFramePr>
        <p:xfrm>
          <a:off x="1876302" y="2232560"/>
          <a:ext cx="8621485" cy="4215741"/>
        </p:xfrm>
        <a:graphic>
          <a:graphicData uri="http://schemas.openxmlformats.org/drawingml/2006/table">
            <a:tbl>
              <a:tblPr>
                <a:noFill/>
              </a:tblPr>
              <a:tblGrid>
                <a:gridCol w="4182513">
                  <a:extLst>
                    <a:ext uri="{9D8B030D-6E8A-4147-A177-3AD203B41FA5}">
                      <a16:colId xmlns:a16="http://schemas.microsoft.com/office/drawing/2014/main" xmlns="" val="20000"/>
                    </a:ext>
                  </a:extLst>
                </a:gridCol>
                <a:gridCol w="4438972">
                  <a:extLst>
                    <a:ext uri="{9D8B030D-6E8A-4147-A177-3AD203B41FA5}">
                      <a16:colId xmlns:a16="http://schemas.microsoft.com/office/drawing/2014/main" xmlns="" val="20001"/>
                    </a:ext>
                  </a:extLst>
                </a:gridCol>
              </a:tblGrid>
              <a:tr h="1870730">
                <a:tc>
                  <a:txBody>
                    <a:bodyPr/>
                    <a:lstStyle/>
                    <a:p>
                      <a:pPr marL="0" lvl="0" indent="0" algn="ctr" rtl="0">
                        <a:spcBef>
                          <a:spcPts val="0"/>
                        </a:spcBef>
                        <a:spcAft>
                          <a:spcPts val="0"/>
                        </a:spcAft>
                        <a:buNone/>
                      </a:pPr>
                      <a:r>
                        <a:rPr lang="en" sz="1600" u="sng" dirty="0">
                          <a:latin typeface="AGCanYouNotBold" charset="0"/>
                          <a:ea typeface="AGCanYouNotBold" charset="0"/>
                          <a:cs typeface="AGCanYouNotBold" charset="0"/>
                          <a:sym typeface="Comic Sans MS"/>
                        </a:rPr>
                        <a:t>Our Vision</a:t>
                      </a:r>
                      <a:endParaRPr sz="1600" u="sng" dirty="0">
                        <a:latin typeface="AGCanYouNotBold" charset="0"/>
                        <a:ea typeface="AGCanYouNotBold" charset="0"/>
                        <a:cs typeface="AGCanYouNotBold" charset="0"/>
                        <a:sym typeface="Comic Sans MS"/>
                      </a:endParaRPr>
                    </a:p>
                    <a:p>
                      <a:pPr marL="0" lvl="0" indent="0" algn="ctr" rtl="0">
                        <a:spcBef>
                          <a:spcPts val="0"/>
                        </a:spcBef>
                        <a:spcAft>
                          <a:spcPts val="0"/>
                        </a:spcAft>
                        <a:buNone/>
                      </a:pPr>
                      <a:r>
                        <a:rPr lang="en" sz="1600" dirty="0" smtClean="0">
                          <a:latin typeface="AGCanYouNotBold" charset="0"/>
                          <a:ea typeface="AGCanYouNotBold" charset="0"/>
                          <a:cs typeface="AGCanYouNotBold" charset="0"/>
                          <a:sym typeface="Comic Sans MS"/>
                        </a:rPr>
                        <a:t>Through </a:t>
                      </a:r>
                      <a:r>
                        <a:rPr lang="en" sz="1600" dirty="0">
                          <a:latin typeface="AGCanYouNotBold" charset="0"/>
                          <a:ea typeface="AGCanYouNotBold" charset="0"/>
                          <a:cs typeface="AGCanYouNotBold" charset="0"/>
                          <a:sym typeface="Comic Sans MS"/>
                        </a:rPr>
                        <a:t>fun, engaging, and meaningful classroom experiences Madison City’s K-4th graders will begin their journey on the path to proficiency in the Spanish language.</a:t>
                      </a:r>
                      <a:endParaRPr sz="1600" u="sng" dirty="0">
                        <a:latin typeface="AGCanYouNotBold" charset="0"/>
                        <a:ea typeface="AGCanYouNotBold" charset="0"/>
                        <a:cs typeface="AGCanYouNotBold" charset="0"/>
                        <a:sym typeface="Comic Sans MS"/>
                      </a:endParaRPr>
                    </a:p>
                  </a:txBody>
                  <a:tcPr marL="121900" marR="121900" marT="121900" marB="121900"/>
                </a:tc>
                <a:tc>
                  <a:txBody>
                    <a:bodyPr/>
                    <a:lstStyle/>
                    <a:p>
                      <a:pPr marL="0" lvl="0" indent="0" algn="ctr" rtl="0">
                        <a:spcBef>
                          <a:spcPts val="0"/>
                        </a:spcBef>
                        <a:spcAft>
                          <a:spcPts val="0"/>
                        </a:spcAft>
                        <a:buNone/>
                      </a:pPr>
                      <a:r>
                        <a:rPr lang="en" sz="1600" u="sng" dirty="0">
                          <a:latin typeface="AGCanYouNotBold" charset="0"/>
                          <a:ea typeface="AGCanYouNotBold" charset="0"/>
                          <a:cs typeface="AGCanYouNotBold" charset="0"/>
                          <a:sym typeface="Comic Sans MS"/>
                        </a:rPr>
                        <a:t>When</a:t>
                      </a:r>
                      <a:endParaRPr sz="1600" u="sng" dirty="0">
                        <a:latin typeface="AGCanYouNotBold" charset="0"/>
                        <a:ea typeface="AGCanYouNotBold" charset="0"/>
                        <a:cs typeface="AGCanYouNotBold" charset="0"/>
                        <a:sym typeface="Comic Sans MS"/>
                      </a:endParaRPr>
                    </a:p>
                    <a:p>
                      <a:pPr marL="0" lvl="0" indent="0" algn="ctr" rtl="0">
                        <a:spcBef>
                          <a:spcPts val="0"/>
                        </a:spcBef>
                        <a:spcAft>
                          <a:spcPts val="0"/>
                        </a:spcAft>
                        <a:buNone/>
                      </a:pPr>
                      <a:r>
                        <a:rPr lang="en" sz="1600" dirty="0" smtClean="0">
                          <a:latin typeface="AGCanYouNotBold" charset="0"/>
                          <a:ea typeface="AGCanYouNotBold" charset="0"/>
                          <a:cs typeface="AGCanYouNotBold" charset="0"/>
                          <a:sym typeface="Comic Sans MS"/>
                        </a:rPr>
                        <a:t>Students </a:t>
                      </a:r>
                      <a:r>
                        <a:rPr lang="en" sz="1600" dirty="0">
                          <a:latin typeface="AGCanYouNotBold" charset="0"/>
                          <a:ea typeface="AGCanYouNotBold" charset="0"/>
                          <a:cs typeface="AGCanYouNotBold" charset="0"/>
                          <a:sym typeface="Comic Sans MS"/>
                        </a:rPr>
                        <a:t>have Spanish once a week for 30 minutes for the whole year.</a:t>
                      </a:r>
                      <a:endParaRPr sz="1600" dirty="0">
                        <a:latin typeface="AGCanYouNotBold" charset="0"/>
                        <a:ea typeface="AGCanYouNotBold" charset="0"/>
                        <a:cs typeface="AGCanYouNotBold" charset="0"/>
                        <a:sym typeface="Comic Sans MS"/>
                      </a:endParaRPr>
                    </a:p>
                    <a:p>
                      <a:pPr marL="0" lvl="0" indent="0" algn="ctr" rtl="0">
                        <a:spcBef>
                          <a:spcPts val="0"/>
                        </a:spcBef>
                        <a:spcAft>
                          <a:spcPts val="0"/>
                        </a:spcAft>
                        <a:buNone/>
                      </a:pPr>
                      <a:endParaRPr sz="1600" dirty="0">
                        <a:latin typeface="AGCanYouNotBold" charset="0"/>
                        <a:ea typeface="AGCanYouNotBold" charset="0"/>
                        <a:cs typeface="AGCanYouNotBold" charset="0"/>
                        <a:sym typeface="Comic Sans MS"/>
                      </a:endParaRPr>
                    </a:p>
                    <a:p>
                      <a:pPr marL="0" lvl="0" indent="0" algn="ctr" rtl="0">
                        <a:spcBef>
                          <a:spcPts val="0"/>
                        </a:spcBef>
                        <a:spcAft>
                          <a:spcPts val="0"/>
                        </a:spcAft>
                        <a:buNone/>
                      </a:pPr>
                      <a:r>
                        <a:rPr lang="en" sz="1600" u="sng" dirty="0">
                          <a:latin typeface="AGCanYouNotBold" charset="0"/>
                          <a:ea typeface="AGCanYouNotBold" charset="0"/>
                          <a:cs typeface="AGCanYouNotBold" charset="0"/>
                          <a:sym typeface="Comic Sans MS"/>
                        </a:rPr>
                        <a:t>Who</a:t>
                      </a:r>
                      <a:endParaRPr sz="1600" dirty="0">
                        <a:latin typeface="AGCanYouNotBold" charset="0"/>
                        <a:ea typeface="AGCanYouNotBold" charset="0"/>
                        <a:cs typeface="AGCanYouNotBold" charset="0"/>
                        <a:sym typeface="Comic Sans MS"/>
                      </a:endParaRPr>
                    </a:p>
                    <a:p>
                      <a:pPr marL="0" lvl="0" indent="0" algn="ctr" rtl="0">
                        <a:spcBef>
                          <a:spcPts val="0"/>
                        </a:spcBef>
                        <a:spcAft>
                          <a:spcPts val="0"/>
                        </a:spcAft>
                        <a:buNone/>
                      </a:pPr>
                      <a:r>
                        <a:rPr lang="en" sz="1600" dirty="0" smtClean="0">
                          <a:latin typeface="AGCanYouNotBold" charset="0"/>
                          <a:ea typeface="AGCanYouNotBold" charset="0"/>
                          <a:cs typeface="AGCanYouNotBold" charset="0"/>
                          <a:sym typeface="Comic Sans MS"/>
                        </a:rPr>
                        <a:t>All </a:t>
                      </a:r>
                      <a:r>
                        <a:rPr lang="en" sz="1600" dirty="0">
                          <a:latin typeface="AGCanYouNotBold" charset="0"/>
                          <a:ea typeface="AGCanYouNotBold" charset="0"/>
                          <a:cs typeface="AGCanYouNotBold" charset="0"/>
                          <a:sym typeface="Comic Sans MS"/>
                        </a:rPr>
                        <a:t>students K-5th grade!</a:t>
                      </a:r>
                      <a:endParaRPr sz="1600" dirty="0">
                        <a:latin typeface="AGCanYouNotBold" charset="0"/>
                        <a:ea typeface="AGCanYouNotBold" charset="0"/>
                        <a:cs typeface="AGCanYouNotBold" charset="0"/>
                        <a:sym typeface="Comic Sans MS"/>
                      </a:endParaRPr>
                    </a:p>
                  </a:txBody>
                  <a:tcPr marL="121900" marR="121900" marT="121900" marB="121900"/>
                </a:tc>
                <a:extLst>
                  <a:ext uri="{0D108BD9-81ED-4DB2-BD59-A6C34878D82A}">
                    <a16:rowId xmlns:a16="http://schemas.microsoft.com/office/drawing/2014/main" xmlns="" val="10000"/>
                  </a:ext>
                </a:extLst>
              </a:tr>
              <a:tr h="2345011">
                <a:tc>
                  <a:txBody>
                    <a:bodyPr/>
                    <a:lstStyle/>
                    <a:p>
                      <a:pPr marL="0" lvl="0" indent="0" algn="ctr" rtl="0">
                        <a:spcBef>
                          <a:spcPts val="0"/>
                        </a:spcBef>
                        <a:spcAft>
                          <a:spcPts val="0"/>
                        </a:spcAft>
                        <a:buNone/>
                      </a:pPr>
                      <a:r>
                        <a:rPr lang="en" sz="1600" u="sng" dirty="0">
                          <a:latin typeface="AGCanYouNotBold" charset="0"/>
                          <a:ea typeface="AGCanYouNotBold" charset="0"/>
                          <a:cs typeface="AGCanYouNotBold" charset="0"/>
                          <a:sym typeface="Comic Sans MS"/>
                        </a:rPr>
                        <a:t>The Program</a:t>
                      </a:r>
                      <a:endParaRPr sz="1600" dirty="0">
                        <a:latin typeface="AGCanYouNotBold" charset="0"/>
                        <a:ea typeface="AGCanYouNotBold" charset="0"/>
                        <a:cs typeface="AGCanYouNotBold" charset="0"/>
                        <a:sym typeface="Comic Sans MS"/>
                      </a:endParaRPr>
                    </a:p>
                    <a:p>
                      <a:pPr marL="0" lvl="0" indent="0" algn="ctr" rtl="0">
                        <a:spcBef>
                          <a:spcPts val="0"/>
                        </a:spcBef>
                        <a:spcAft>
                          <a:spcPts val="0"/>
                        </a:spcAft>
                        <a:buNone/>
                      </a:pPr>
                      <a:r>
                        <a:rPr lang="en" sz="1600" dirty="0" smtClean="0">
                          <a:latin typeface="AGCanYouNotBold" charset="0"/>
                          <a:ea typeface="AGCanYouNotBold" charset="0"/>
                          <a:cs typeface="AGCanYouNotBold" charset="0"/>
                          <a:sym typeface="Comic Sans MS"/>
                        </a:rPr>
                        <a:t>The </a:t>
                      </a:r>
                      <a:r>
                        <a:rPr lang="en" sz="1600" dirty="0">
                          <a:latin typeface="AGCanYouNotBold" charset="0"/>
                          <a:ea typeface="AGCanYouNotBold" charset="0"/>
                          <a:cs typeface="AGCanYouNotBold" charset="0"/>
                          <a:sym typeface="Comic Sans MS"/>
                        </a:rPr>
                        <a:t>program started in January of 2014 with two teachers teaching K-1st grade.  This year the program has added 5th grade with a total of six teachers spread out across the district’s seven elementary schools.  </a:t>
                      </a:r>
                      <a:endParaRPr sz="1600" dirty="0">
                        <a:latin typeface="AGCanYouNotBold" charset="0"/>
                        <a:ea typeface="AGCanYouNotBold" charset="0"/>
                        <a:cs typeface="AGCanYouNotBold" charset="0"/>
                        <a:sym typeface="Comic Sans MS"/>
                      </a:endParaRPr>
                    </a:p>
                  </a:txBody>
                  <a:tcPr marL="121900" marR="121900" marT="121900" marB="121900"/>
                </a:tc>
                <a:tc>
                  <a:txBody>
                    <a:bodyPr/>
                    <a:lstStyle/>
                    <a:p>
                      <a:pPr marL="0" lvl="0" indent="0" algn="ctr" rtl="0">
                        <a:spcBef>
                          <a:spcPts val="0"/>
                        </a:spcBef>
                        <a:spcAft>
                          <a:spcPts val="0"/>
                        </a:spcAft>
                        <a:buNone/>
                      </a:pPr>
                      <a:r>
                        <a:rPr lang="en" sz="1600" u="sng" dirty="0">
                          <a:latin typeface="AGCanYouNotBold" charset="0"/>
                          <a:ea typeface="AGCanYouNotBold" charset="0"/>
                          <a:cs typeface="AGCanYouNotBold" charset="0"/>
                          <a:sym typeface="Comic Sans MS"/>
                        </a:rPr>
                        <a:t>How</a:t>
                      </a:r>
                      <a:endParaRPr sz="1600" u="sng" dirty="0">
                        <a:latin typeface="AGCanYouNotBold" charset="0"/>
                        <a:ea typeface="AGCanYouNotBold" charset="0"/>
                        <a:cs typeface="AGCanYouNotBold" charset="0"/>
                        <a:sym typeface="Comic Sans MS"/>
                      </a:endParaRPr>
                    </a:p>
                    <a:p>
                      <a:pPr marL="0" lvl="0" indent="0" algn="ctr" rtl="0">
                        <a:spcBef>
                          <a:spcPts val="0"/>
                        </a:spcBef>
                        <a:spcAft>
                          <a:spcPts val="0"/>
                        </a:spcAft>
                        <a:buNone/>
                      </a:pPr>
                      <a:r>
                        <a:rPr lang="en" sz="1600" dirty="0" smtClean="0">
                          <a:latin typeface="AGCanYouNotBold" charset="0"/>
                          <a:ea typeface="AGCanYouNotBold" charset="0"/>
                          <a:cs typeface="AGCanYouNotBold" charset="0"/>
                          <a:sym typeface="Comic Sans MS"/>
                        </a:rPr>
                        <a:t>Teachers </a:t>
                      </a:r>
                      <a:r>
                        <a:rPr lang="en" sz="1600" dirty="0">
                          <a:latin typeface="AGCanYouNotBold" charset="0"/>
                          <a:ea typeface="AGCanYouNotBold" charset="0"/>
                          <a:cs typeface="AGCanYouNotBold" charset="0"/>
                          <a:sym typeface="Comic Sans MS"/>
                        </a:rPr>
                        <a:t>use gestures, motions, and pictures to ensure the language is comprehensible to students.  Lessons are fun and engaging through the use of songs, games, and active learning.  Teachers strive to meet ACTFL’s goal of 90% in the target language.  </a:t>
                      </a:r>
                      <a:endParaRPr sz="1600" dirty="0">
                        <a:latin typeface="AGCanYouNotBold" charset="0"/>
                        <a:ea typeface="AGCanYouNotBold" charset="0"/>
                        <a:cs typeface="AGCanYouNotBold" charset="0"/>
                        <a:sym typeface="Comic Sans MS"/>
                      </a:endParaRPr>
                    </a:p>
                  </a:txBody>
                  <a:tcPr marL="121900" marR="121900" marT="121900" marB="12190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35504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71646" y="1158834"/>
            <a:ext cx="8850085" cy="646331"/>
          </a:xfrm>
          <a:prstGeom prst="rect">
            <a:avLst/>
          </a:prstGeom>
          <a:noFill/>
        </p:spPr>
        <p:txBody>
          <a:bodyPr wrap="square" rtlCol="0">
            <a:spAutoFit/>
          </a:bodyPr>
          <a:lstStyle/>
          <a:p>
            <a:pPr algn="ctr"/>
            <a:r>
              <a:rPr lang="en-US" sz="3600" dirty="0" smtClean="0">
                <a:solidFill>
                  <a:schemeClr val="bg1"/>
                </a:solidFill>
                <a:latin typeface="AGThatsANoFromMe Medium" charset="0"/>
                <a:ea typeface="AGThatsANoFromMe Medium" charset="0"/>
                <a:cs typeface="AGThatsANoFromMe Medium" charset="0"/>
              </a:rPr>
              <a:t>What will we learn in second grade</a:t>
            </a:r>
            <a:endParaRPr lang="en-US" sz="3600" dirty="0">
              <a:solidFill>
                <a:schemeClr val="bg1"/>
              </a:solidFill>
              <a:latin typeface="AGThatsANoFromMe Medium" charset="0"/>
              <a:ea typeface="AGThatsANoFromMe Medium" charset="0"/>
              <a:cs typeface="AGThatsANoFromMe Medium" charset="0"/>
            </a:endParaRPr>
          </a:p>
        </p:txBody>
      </p:sp>
      <p:sp>
        <p:nvSpPr>
          <p:cNvPr id="2" name="Rectangle 1"/>
          <p:cNvSpPr/>
          <p:nvPr/>
        </p:nvSpPr>
        <p:spPr>
          <a:xfrm>
            <a:off x="1771647" y="2330211"/>
            <a:ext cx="8850085" cy="4247317"/>
          </a:xfrm>
          <a:prstGeom prst="rect">
            <a:avLst/>
          </a:prstGeom>
        </p:spPr>
        <p:txBody>
          <a:bodyPr wrap="square">
            <a:spAutoFit/>
          </a:bodyPr>
          <a:lstStyle/>
          <a:p>
            <a:pPr marL="0" marR="0" lvl="0" indent="-558786" defTabSz="914400" eaLnBrk="1" fontAlgn="auto" latinLnBrk="0" hangingPunct="1">
              <a:lnSpc>
                <a:spcPct val="100000"/>
              </a:lnSpc>
              <a:spcBef>
                <a:spcPts val="0"/>
              </a:spcBef>
              <a:spcAft>
                <a:spcPts val="0"/>
              </a:spcAft>
              <a:buClrTx/>
              <a:buSzPts val="3000"/>
              <a:buFont typeface="Shadows Into Light"/>
              <a:buNone/>
              <a:tabLst/>
              <a:defRPr/>
            </a:pPr>
            <a:r>
              <a:rPr lang="en-US" sz="2800" dirty="0" smtClean="0">
                <a:latin typeface="AGCanYouNotBold" charset="0"/>
                <a:ea typeface="AGCanYouNotBold" charset="0"/>
                <a:cs typeface="AGCanYouNotBold" charset="0"/>
                <a:sym typeface="Shadows Into Light"/>
              </a:rPr>
              <a:t>Exploration of the cultures of Costa Rica, Puerto Rico, Dominican Republic, Guatemala, and Cuba</a:t>
            </a:r>
          </a:p>
          <a:p>
            <a:pPr marL="0" marR="0" lvl="0" indent="-558786" defTabSz="914400" eaLnBrk="1" fontAlgn="auto" latinLnBrk="0" hangingPunct="1">
              <a:lnSpc>
                <a:spcPct val="100000"/>
              </a:lnSpc>
              <a:spcBef>
                <a:spcPts val="0"/>
              </a:spcBef>
              <a:spcAft>
                <a:spcPts val="0"/>
              </a:spcAft>
              <a:buClrTx/>
              <a:buSzPts val="3000"/>
              <a:buFont typeface="Shadows Into Light"/>
              <a:buNone/>
              <a:tabLst/>
              <a:defRPr/>
            </a:pPr>
            <a:endParaRPr lang="en-US" sz="2800" dirty="0">
              <a:latin typeface="AGCanYouNotBold" charset="0"/>
              <a:ea typeface="AGCanYouNotBold" charset="0"/>
              <a:cs typeface="AGCanYouNotBold" charset="0"/>
              <a:sym typeface="Shadows Into Light"/>
            </a:endParaRPr>
          </a:p>
          <a:p>
            <a:pPr marL="0" marR="0" lvl="0" indent="-558786" defTabSz="914400" eaLnBrk="1" fontAlgn="auto" latinLnBrk="0" hangingPunct="1">
              <a:lnSpc>
                <a:spcPct val="100000"/>
              </a:lnSpc>
              <a:spcBef>
                <a:spcPts val="0"/>
              </a:spcBef>
              <a:spcAft>
                <a:spcPts val="0"/>
              </a:spcAft>
              <a:buClrTx/>
              <a:buSzPts val="3000"/>
              <a:buFont typeface="Shadows Into Light"/>
              <a:buNone/>
              <a:tabLst/>
              <a:defRPr/>
            </a:pPr>
            <a:r>
              <a:rPr lang="en-US" sz="2800" dirty="0" smtClean="0">
                <a:latin typeface="AGCanYouNotBold" charset="0"/>
                <a:ea typeface="AGCanYouNotBold" charset="0"/>
                <a:cs typeface="AGCanYouNotBold" charset="0"/>
                <a:sym typeface="Shadows Into Light"/>
              </a:rPr>
              <a:t>Answer simple Yes/No and Either/Or Questions in Spanish</a:t>
            </a:r>
          </a:p>
          <a:p>
            <a:pPr marL="0" marR="0" lvl="0" indent="-558786" defTabSz="914400" eaLnBrk="1" fontAlgn="auto" latinLnBrk="0" hangingPunct="1">
              <a:lnSpc>
                <a:spcPct val="100000"/>
              </a:lnSpc>
              <a:spcBef>
                <a:spcPts val="0"/>
              </a:spcBef>
              <a:spcAft>
                <a:spcPts val="0"/>
              </a:spcAft>
              <a:buClrTx/>
              <a:buSzPts val="3000"/>
              <a:buFont typeface="Shadows Into Light"/>
              <a:buNone/>
              <a:tabLst/>
              <a:defRPr/>
            </a:pPr>
            <a:endParaRPr lang="en-US" sz="2800" dirty="0">
              <a:latin typeface="AGCanYouNotBold" charset="0"/>
              <a:ea typeface="AGCanYouNotBold" charset="0"/>
              <a:cs typeface="AGCanYouNotBold" charset="0"/>
              <a:sym typeface="Shadows Into Light"/>
            </a:endParaRPr>
          </a:p>
          <a:p>
            <a:pPr marL="0" marR="0" lvl="0" indent="-558786" defTabSz="914400" eaLnBrk="1" fontAlgn="auto" latinLnBrk="0" hangingPunct="1">
              <a:lnSpc>
                <a:spcPct val="100000"/>
              </a:lnSpc>
              <a:spcBef>
                <a:spcPts val="0"/>
              </a:spcBef>
              <a:spcAft>
                <a:spcPts val="0"/>
              </a:spcAft>
              <a:buClrTx/>
              <a:buSzPts val="3000"/>
              <a:buFont typeface="Shadows Into Light"/>
              <a:buNone/>
              <a:tabLst/>
              <a:defRPr/>
            </a:pPr>
            <a:r>
              <a:rPr lang="en-US" sz="2800" dirty="0" smtClean="0">
                <a:latin typeface="AGCanYouNotBold" charset="0"/>
                <a:ea typeface="AGCanYouNotBold" charset="0"/>
                <a:cs typeface="AGCanYouNotBold" charset="0"/>
                <a:sym typeface="Shadows Into Light"/>
              </a:rPr>
              <a:t>Commonly used vocabulary (greetings, colors, body parts, family, animals, foods, weather, clothing, seasons, numbers, days of the week, and month</a:t>
            </a:r>
          </a:p>
          <a:p>
            <a:pPr marL="0" marR="0" lvl="0" indent="-558786" defTabSz="914400" eaLnBrk="1" fontAlgn="auto" latinLnBrk="0" hangingPunct="1">
              <a:lnSpc>
                <a:spcPct val="100000"/>
              </a:lnSpc>
              <a:spcBef>
                <a:spcPts val="0"/>
              </a:spcBef>
              <a:spcAft>
                <a:spcPts val="0"/>
              </a:spcAft>
              <a:buClrTx/>
              <a:buSzPts val="3000"/>
              <a:buFont typeface="Shadows Into Light"/>
              <a:buNone/>
              <a:tabLst/>
              <a:defRPr/>
            </a:pPr>
            <a:endParaRPr lang="en" dirty="0">
              <a:latin typeface="Shadows Into Light"/>
              <a:ea typeface="Shadows Into Light"/>
              <a:cs typeface="Shadows Into Light"/>
              <a:sym typeface="Shadows Into Light"/>
            </a:endParaRPr>
          </a:p>
        </p:txBody>
      </p:sp>
    </p:spTree>
    <p:extLst>
      <p:ext uri="{BB962C8B-B14F-4D97-AF65-F5344CB8AC3E}">
        <p14:creationId xmlns:p14="http://schemas.microsoft.com/office/powerpoint/2010/main" val="944887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63486" y="2171700"/>
            <a:ext cx="8850085" cy="4324261"/>
          </a:xfrm>
          <a:prstGeom prst="rect">
            <a:avLst/>
          </a:prstGeom>
          <a:noFill/>
        </p:spPr>
        <p:txBody>
          <a:bodyPr wrap="square" rtlCol="0">
            <a:spAutoFit/>
          </a:bodyPr>
          <a:lstStyle/>
          <a:p>
            <a:pPr algn="ctr"/>
            <a:r>
              <a:rPr lang="en-US" sz="2500" b="1" dirty="0" smtClean="0">
                <a:latin typeface="AGCanYouNotBold" charset="0"/>
                <a:ea typeface="AGCanYouNotBold" charset="0"/>
                <a:cs typeface="AGCanYouNotBold" charset="0"/>
              </a:rPr>
              <a:t>7:25-8:15 Morning Procedures</a:t>
            </a:r>
          </a:p>
          <a:p>
            <a:pPr algn="ctr"/>
            <a:r>
              <a:rPr lang="en-US" sz="2500" b="1" dirty="0" smtClean="0">
                <a:latin typeface="AGCanYouNotBold" charset="0"/>
                <a:ea typeface="AGCanYouNotBold" charset="0"/>
                <a:cs typeface="AGCanYouNotBold" charset="0"/>
              </a:rPr>
              <a:t>8:15-9:30 Reading</a:t>
            </a:r>
          </a:p>
          <a:p>
            <a:pPr algn="ctr"/>
            <a:r>
              <a:rPr lang="en-US" sz="2500" b="1" dirty="0" smtClean="0">
                <a:latin typeface="AGCanYouNotBold" charset="0"/>
                <a:ea typeface="AGCanYouNotBold" charset="0"/>
                <a:cs typeface="AGCanYouNotBold" charset="0"/>
              </a:rPr>
              <a:t>9:30-10:00 PE</a:t>
            </a:r>
          </a:p>
          <a:p>
            <a:pPr algn="ctr"/>
            <a:r>
              <a:rPr lang="en-US" sz="2500" b="1" dirty="0" smtClean="0">
                <a:latin typeface="AGCanYouNotBold" charset="0"/>
                <a:ea typeface="AGCanYouNotBold" charset="0"/>
                <a:cs typeface="AGCanYouNotBold" charset="0"/>
              </a:rPr>
              <a:t>10:00-10:45 Phonics</a:t>
            </a:r>
          </a:p>
          <a:p>
            <a:pPr algn="ctr"/>
            <a:r>
              <a:rPr lang="en-US" sz="2500" b="1" dirty="0" smtClean="0">
                <a:latin typeface="AGCanYouNotBold" charset="0"/>
                <a:ea typeface="AGCanYouNotBold" charset="0"/>
                <a:cs typeface="AGCanYouNotBold" charset="0"/>
              </a:rPr>
              <a:t>10:45-11:10 Recess</a:t>
            </a:r>
          </a:p>
          <a:p>
            <a:pPr algn="ctr"/>
            <a:r>
              <a:rPr lang="en-US" sz="2500" b="1" dirty="0" smtClean="0">
                <a:latin typeface="AGCanYouNotBold" charset="0"/>
                <a:ea typeface="AGCanYouNotBold" charset="0"/>
                <a:cs typeface="AGCanYouNotBold" charset="0"/>
              </a:rPr>
              <a:t>11:10-11:35 Lunch</a:t>
            </a:r>
          </a:p>
          <a:p>
            <a:pPr algn="ctr"/>
            <a:r>
              <a:rPr lang="en-US" sz="2500" b="1" dirty="0" smtClean="0">
                <a:latin typeface="AGCanYouNotBold" charset="0"/>
                <a:ea typeface="AGCanYouNotBold" charset="0"/>
                <a:cs typeface="AGCanYouNotBold" charset="0"/>
              </a:rPr>
              <a:t>11:35-1:05 Math</a:t>
            </a:r>
          </a:p>
          <a:p>
            <a:pPr algn="ctr"/>
            <a:r>
              <a:rPr lang="en-US" sz="2500" b="1" dirty="0" smtClean="0">
                <a:latin typeface="AGCanYouNotBold" charset="0"/>
                <a:ea typeface="AGCanYouNotBold" charset="0"/>
                <a:cs typeface="AGCanYouNotBold" charset="0"/>
              </a:rPr>
              <a:t>1:05-1:15 Snack </a:t>
            </a:r>
          </a:p>
          <a:p>
            <a:pPr algn="ctr"/>
            <a:r>
              <a:rPr lang="en-US" sz="2500" b="1" dirty="0" smtClean="0">
                <a:latin typeface="AGCanYouNotBold" charset="0"/>
                <a:ea typeface="AGCanYouNotBold" charset="0"/>
                <a:cs typeface="AGCanYouNotBold" charset="0"/>
              </a:rPr>
              <a:t>1:15-2:00 Science</a:t>
            </a:r>
          </a:p>
          <a:p>
            <a:pPr algn="ctr"/>
            <a:r>
              <a:rPr lang="en-US" sz="2500" b="1" dirty="0" smtClean="0">
                <a:latin typeface="AGCanYouNotBold" charset="0"/>
                <a:ea typeface="AGCanYouNotBold" charset="0"/>
                <a:cs typeface="AGCanYouNotBold" charset="0"/>
              </a:rPr>
              <a:t>2:00-2:35 Social Studies</a:t>
            </a:r>
          </a:p>
          <a:p>
            <a:pPr algn="ctr"/>
            <a:r>
              <a:rPr lang="en-US" sz="2500" b="1" dirty="0" smtClean="0">
                <a:latin typeface="AGCanYouNotBold" charset="0"/>
                <a:ea typeface="AGCanYouNotBold" charset="0"/>
                <a:cs typeface="AGCanYouNotBold" charset="0"/>
              </a:rPr>
              <a:t>2:35-2:45 Clean up/Dismissal</a:t>
            </a:r>
            <a:endParaRPr lang="en-US" sz="2500" b="1" dirty="0">
              <a:latin typeface="AGCanYouNotBold" charset="0"/>
              <a:ea typeface="AGCanYouNotBold" charset="0"/>
              <a:cs typeface="AGCanYouNotBold" charset="0"/>
            </a:endParaRPr>
          </a:p>
        </p:txBody>
      </p:sp>
    </p:spTree>
    <p:extLst>
      <p:ext uri="{BB962C8B-B14F-4D97-AF65-F5344CB8AC3E}">
        <p14:creationId xmlns:p14="http://schemas.microsoft.com/office/powerpoint/2010/main" val="685583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63486" y="2385456"/>
            <a:ext cx="8850085" cy="3970318"/>
          </a:xfrm>
          <a:prstGeom prst="rect">
            <a:avLst/>
          </a:prstGeom>
          <a:noFill/>
        </p:spPr>
        <p:txBody>
          <a:bodyPr wrap="square" rtlCol="0">
            <a:spAutoFit/>
          </a:bodyPr>
          <a:lstStyle/>
          <a:p>
            <a:pPr algn="ctr"/>
            <a:r>
              <a:rPr lang="en-US" sz="4200" dirty="0" smtClean="0">
                <a:solidFill>
                  <a:schemeClr val="bg1"/>
                </a:solidFill>
                <a:latin typeface="AGCanYouNot Medium" charset="0"/>
                <a:ea typeface="AGCanYouNot Medium" charset="0"/>
                <a:cs typeface="AGCanYouNot Medium" charset="0"/>
              </a:rPr>
              <a:t>The Mission of Class 304 is to show each other kindness and respect.  We strive to follow all expectations.  We have fun while doing what is right. We care for each other, are friendly and safe.  We are a room full of LEADERS!</a:t>
            </a:r>
            <a:endParaRPr lang="en-US" sz="4200" dirty="0">
              <a:solidFill>
                <a:schemeClr val="bg1"/>
              </a:solidFill>
              <a:latin typeface="AGCanYouNot Medium" charset="0"/>
              <a:ea typeface="AGCanYouNot Medium" charset="0"/>
              <a:cs typeface="AGCanYouNot Medium" charset="0"/>
            </a:endParaRPr>
          </a:p>
        </p:txBody>
      </p:sp>
      <p:sp>
        <p:nvSpPr>
          <p:cNvPr id="3" name="TextBox 2"/>
          <p:cNvSpPr txBox="1"/>
          <p:nvPr/>
        </p:nvSpPr>
        <p:spPr>
          <a:xfrm>
            <a:off x="1611580" y="956955"/>
            <a:ext cx="8850085" cy="923330"/>
          </a:xfrm>
          <a:prstGeom prst="rect">
            <a:avLst/>
          </a:prstGeom>
          <a:noFill/>
        </p:spPr>
        <p:txBody>
          <a:bodyPr wrap="square" rtlCol="0">
            <a:spAutoFit/>
          </a:bodyPr>
          <a:lstStyle/>
          <a:p>
            <a:pPr algn="ctr"/>
            <a:r>
              <a:rPr lang="en-US" sz="5400" dirty="0" smtClean="0">
                <a:solidFill>
                  <a:schemeClr val="bg1"/>
                </a:solidFill>
                <a:latin typeface="AGThatsANoFromMe Medium" charset="0"/>
                <a:ea typeface="AGThatsANoFromMe Medium" charset="0"/>
                <a:cs typeface="AGThatsANoFromMe Medium" charset="0"/>
              </a:rPr>
              <a:t>Class Mission Statement</a:t>
            </a:r>
            <a:endParaRPr lang="en-US" sz="5400" dirty="0">
              <a:solidFill>
                <a:schemeClr val="bg1"/>
              </a:solidFill>
              <a:latin typeface="AGThatsANoFromMe Medium" charset="0"/>
              <a:ea typeface="AGThatsANoFromMe Medium" charset="0"/>
              <a:cs typeface="AGThatsANoFromMe Medium" charset="0"/>
            </a:endParaRPr>
          </a:p>
        </p:txBody>
      </p:sp>
    </p:spTree>
    <p:extLst>
      <p:ext uri="{BB962C8B-B14F-4D97-AF65-F5344CB8AC3E}">
        <p14:creationId xmlns:p14="http://schemas.microsoft.com/office/powerpoint/2010/main" val="530511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71646" y="1158835"/>
            <a:ext cx="8850085" cy="646331"/>
          </a:xfrm>
          <a:prstGeom prst="rect">
            <a:avLst/>
          </a:prstGeom>
          <a:noFill/>
        </p:spPr>
        <p:txBody>
          <a:bodyPr wrap="square" rtlCol="0">
            <a:spAutoFit/>
          </a:bodyPr>
          <a:lstStyle/>
          <a:p>
            <a:pPr algn="ctr"/>
            <a:r>
              <a:rPr lang="en-US" sz="3600" dirty="0" smtClean="0">
                <a:solidFill>
                  <a:schemeClr val="bg1"/>
                </a:solidFill>
                <a:latin typeface="AGThatsANoFromMe Medium" charset="0"/>
                <a:ea typeface="AGThatsANoFromMe Medium" charset="0"/>
                <a:cs typeface="AGThatsANoFromMe Medium" charset="0"/>
              </a:rPr>
              <a:t>Thank you for being here!</a:t>
            </a:r>
            <a:endParaRPr lang="en-US" sz="3600" dirty="0">
              <a:solidFill>
                <a:schemeClr val="bg1"/>
              </a:solidFill>
              <a:latin typeface="AGThatsANoFromMe Medium" charset="0"/>
              <a:ea typeface="AGThatsANoFromMe Medium" charset="0"/>
              <a:cs typeface="AGThatsANoFromMe Medium" charset="0"/>
            </a:endParaRPr>
          </a:p>
        </p:txBody>
      </p:sp>
      <p:sp>
        <p:nvSpPr>
          <p:cNvPr id="2" name="Rectangle 1"/>
          <p:cNvSpPr/>
          <p:nvPr/>
        </p:nvSpPr>
        <p:spPr>
          <a:xfrm>
            <a:off x="1771645" y="3173359"/>
            <a:ext cx="8850085" cy="2092881"/>
          </a:xfrm>
          <a:prstGeom prst="rect">
            <a:avLst/>
          </a:prstGeom>
        </p:spPr>
        <p:txBody>
          <a:bodyPr wrap="square">
            <a:spAutoFit/>
          </a:bodyPr>
          <a:lstStyle/>
          <a:p>
            <a:pPr marL="0" marR="0" lvl="0" indent="-558786" algn="ctr" defTabSz="914400" eaLnBrk="1" fontAlgn="auto" latinLnBrk="0" hangingPunct="1">
              <a:lnSpc>
                <a:spcPct val="100000"/>
              </a:lnSpc>
              <a:spcBef>
                <a:spcPts val="0"/>
              </a:spcBef>
              <a:spcAft>
                <a:spcPts val="0"/>
              </a:spcAft>
              <a:buClrTx/>
              <a:buSzPts val="3000"/>
              <a:buFont typeface="Shadows Into Light"/>
              <a:buNone/>
              <a:tabLst/>
              <a:defRPr/>
            </a:pPr>
            <a:r>
              <a:rPr lang="en-US" sz="2800" dirty="0" smtClean="0">
                <a:latin typeface="AGCanYouNotBold" charset="0"/>
                <a:ea typeface="AGCanYouNotBold" charset="0"/>
                <a:cs typeface="AGCanYouNotBold" charset="0"/>
                <a:sym typeface="Shadows Into Light"/>
              </a:rPr>
              <a:t>It is going to be an amazing year! </a:t>
            </a:r>
          </a:p>
          <a:p>
            <a:pPr marL="0" marR="0" lvl="0" indent="-558786" algn="ctr" defTabSz="914400" eaLnBrk="1" fontAlgn="auto" latinLnBrk="0" hangingPunct="1">
              <a:lnSpc>
                <a:spcPct val="100000"/>
              </a:lnSpc>
              <a:spcBef>
                <a:spcPts val="0"/>
              </a:spcBef>
              <a:spcAft>
                <a:spcPts val="0"/>
              </a:spcAft>
              <a:buClrTx/>
              <a:buSzPts val="3000"/>
              <a:buFont typeface="Shadows Into Light"/>
              <a:buNone/>
              <a:tabLst/>
              <a:defRPr/>
            </a:pPr>
            <a:endParaRPr lang="en-US" sz="2800" dirty="0">
              <a:latin typeface="AGCanYouNotBold" charset="0"/>
              <a:ea typeface="AGCanYouNotBold" charset="0"/>
              <a:cs typeface="AGCanYouNotBold" charset="0"/>
              <a:sym typeface="Shadows Into Light"/>
            </a:endParaRPr>
          </a:p>
          <a:p>
            <a:pPr marL="0" marR="0" lvl="0" indent="-558786" algn="ctr" defTabSz="914400" eaLnBrk="1" fontAlgn="auto" latinLnBrk="0" hangingPunct="1">
              <a:lnSpc>
                <a:spcPct val="100000"/>
              </a:lnSpc>
              <a:spcBef>
                <a:spcPts val="0"/>
              </a:spcBef>
              <a:spcAft>
                <a:spcPts val="0"/>
              </a:spcAft>
              <a:buClrTx/>
              <a:buSzPts val="3000"/>
              <a:buFont typeface="Shadows Into Light"/>
              <a:buNone/>
              <a:tabLst/>
              <a:defRPr/>
            </a:pPr>
            <a:r>
              <a:rPr lang="en-US" sz="2800" dirty="0" smtClean="0">
                <a:latin typeface="AGCanYouNotBold" charset="0"/>
                <a:ea typeface="AGCanYouNotBold" charset="0"/>
                <a:cs typeface="AGCanYouNotBold" charset="0"/>
                <a:sym typeface="Shadows Into Light"/>
              </a:rPr>
              <a:t>*Please make sure to write your child a note and leave it on his/her desk (see Mrs. Harmon for paper)* </a:t>
            </a:r>
          </a:p>
          <a:p>
            <a:pPr marL="0" marR="0" lvl="0" indent="-558786" algn="ctr" defTabSz="914400" eaLnBrk="1" fontAlgn="auto" latinLnBrk="0" hangingPunct="1">
              <a:lnSpc>
                <a:spcPct val="100000"/>
              </a:lnSpc>
              <a:spcBef>
                <a:spcPts val="0"/>
              </a:spcBef>
              <a:spcAft>
                <a:spcPts val="0"/>
              </a:spcAft>
              <a:buClrTx/>
              <a:buSzPts val="3000"/>
              <a:buFont typeface="Shadows Into Light"/>
              <a:buNone/>
              <a:tabLst/>
              <a:defRPr/>
            </a:pPr>
            <a:endParaRPr lang="en" dirty="0">
              <a:latin typeface="Shadows Into Light"/>
              <a:ea typeface="Shadows Into Light"/>
              <a:cs typeface="Shadows Into Light"/>
              <a:sym typeface="Shadows Into Light"/>
            </a:endParaRPr>
          </a:p>
        </p:txBody>
      </p:sp>
    </p:spTree>
    <p:extLst>
      <p:ext uri="{BB962C8B-B14F-4D97-AF65-F5344CB8AC3E}">
        <p14:creationId xmlns:p14="http://schemas.microsoft.com/office/powerpoint/2010/main" val="1305137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63486" y="2231077"/>
            <a:ext cx="8850085" cy="3323987"/>
          </a:xfrm>
          <a:prstGeom prst="rect">
            <a:avLst/>
          </a:prstGeom>
          <a:noFill/>
        </p:spPr>
        <p:txBody>
          <a:bodyPr wrap="square" rtlCol="0">
            <a:spAutoFit/>
          </a:bodyPr>
          <a:lstStyle/>
          <a:p>
            <a:r>
              <a:rPr lang="en-US" sz="2400" dirty="0">
                <a:latin typeface="AGCanYouNotBold" charset="0"/>
                <a:ea typeface="AGCanYouNotBold" charset="0"/>
                <a:cs typeface="AGCanYouNotBold" charset="0"/>
              </a:rPr>
              <a:t>Please send a note if your child will have a change in transportation.</a:t>
            </a:r>
          </a:p>
          <a:p>
            <a:endParaRPr lang="en-US" sz="2400" dirty="0">
              <a:latin typeface="AGCanYouNotBold" charset="0"/>
              <a:ea typeface="AGCanYouNotBold" charset="0"/>
              <a:cs typeface="AGCanYouNotBold" charset="0"/>
            </a:endParaRPr>
          </a:p>
          <a:p>
            <a:r>
              <a:rPr lang="en-US" sz="2400" dirty="0">
                <a:latin typeface="AGCanYouNotBold" charset="0"/>
                <a:ea typeface="AGCanYouNotBold" charset="0"/>
                <a:cs typeface="AGCanYouNotBold" charset="0"/>
              </a:rPr>
              <a:t>Unexpected changes- call the office before 1:45.  Please do not email teachers about transportation changes. (If I do not reply to your email or DOJO Message, I DID NOT receive it. Call the office </a:t>
            </a:r>
            <a:r>
              <a:rPr lang="en-US" sz="2400" dirty="0">
                <a:latin typeface="AGCanYouNotBold" charset="0"/>
                <a:ea typeface="AGCanYouNotBold" charset="0"/>
                <a:cs typeface="AGCanYouNotBold" charset="0"/>
                <a:sym typeface="Wingdings"/>
              </a:rPr>
              <a:t></a:t>
            </a:r>
            <a:r>
              <a:rPr lang="en-US" sz="2400" dirty="0">
                <a:latin typeface="AGCanYouNotBold" charset="0"/>
                <a:ea typeface="AGCanYouNotBold" charset="0"/>
                <a:cs typeface="AGCanYouNotBold" charset="0"/>
              </a:rPr>
              <a:t>)</a:t>
            </a:r>
          </a:p>
          <a:p>
            <a:pPr marL="571500" indent="-571500" algn="ctr">
              <a:buFont typeface="Wingdings" charset="2"/>
              <a:buChar char="v"/>
            </a:pPr>
            <a:endParaRPr lang="en-US" sz="4200" dirty="0">
              <a:solidFill>
                <a:schemeClr val="bg1"/>
              </a:solidFill>
              <a:latin typeface="AGCanYouNot Medium" charset="0"/>
              <a:ea typeface="AGCanYouNot Medium" charset="0"/>
              <a:cs typeface="AGCanYouNot Medium" charset="0"/>
            </a:endParaRPr>
          </a:p>
        </p:txBody>
      </p:sp>
      <p:sp>
        <p:nvSpPr>
          <p:cNvPr id="3" name="TextBox 2"/>
          <p:cNvSpPr txBox="1"/>
          <p:nvPr/>
        </p:nvSpPr>
        <p:spPr>
          <a:xfrm>
            <a:off x="1611580" y="956955"/>
            <a:ext cx="8850085" cy="923330"/>
          </a:xfrm>
          <a:prstGeom prst="rect">
            <a:avLst/>
          </a:prstGeom>
          <a:noFill/>
        </p:spPr>
        <p:txBody>
          <a:bodyPr wrap="square" rtlCol="0">
            <a:spAutoFit/>
          </a:bodyPr>
          <a:lstStyle/>
          <a:p>
            <a:pPr algn="ctr"/>
            <a:r>
              <a:rPr lang="en-US" sz="5400" dirty="0" smtClean="0">
                <a:solidFill>
                  <a:schemeClr val="bg1"/>
                </a:solidFill>
                <a:latin typeface="AGThatsANoFromMe Medium" charset="0"/>
                <a:ea typeface="AGThatsANoFromMe Medium" charset="0"/>
                <a:cs typeface="AGThatsANoFromMe Medium" charset="0"/>
              </a:rPr>
              <a:t>Transportation Changes</a:t>
            </a:r>
            <a:endParaRPr lang="en-US" sz="5400" dirty="0">
              <a:solidFill>
                <a:schemeClr val="bg1"/>
              </a:solidFill>
              <a:latin typeface="AGThatsANoFromMe Medium" charset="0"/>
              <a:ea typeface="AGThatsANoFromMe Medium" charset="0"/>
              <a:cs typeface="AGThatsANoFromMe Medium" charset="0"/>
            </a:endParaRPr>
          </a:p>
        </p:txBody>
      </p:sp>
      <p:pic>
        <p:nvPicPr>
          <p:cNvPr id="4" name="Picture 3"/>
          <p:cNvPicPr>
            <a:picLocks noChangeAspect="1"/>
          </p:cNvPicPr>
          <p:nvPr/>
        </p:nvPicPr>
        <p:blipFill>
          <a:blip r:embed="rId3"/>
          <a:stretch>
            <a:fillRect/>
          </a:stretch>
        </p:blipFill>
        <p:spPr>
          <a:xfrm>
            <a:off x="1932783" y="5013835"/>
            <a:ext cx="2290028" cy="1363940"/>
          </a:xfrm>
          <a:prstGeom prst="rect">
            <a:avLst/>
          </a:prstGeom>
        </p:spPr>
      </p:pic>
      <p:pic>
        <p:nvPicPr>
          <p:cNvPr id="5" name="Picture 4"/>
          <p:cNvPicPr>
            <a:picLocks noChangeAspect="1"/>
          </p:cNvPicPr>
          <p:nvPr/>
        </p:nvPicPr>
        <p:blipFill>
          <a:blip r:embed="rId4"/>
          <a:stretch>
            <a:fillRect/>
          </a:stretch>
        </p:blipFill>
        <p:spPr>
          <a:xfrm>
            <a:off x="4663176" y="4923357"/>
            <a:ext cx="2698595" cy="1454418"/>
          </a:xfrm>
          <a:prstGeom prst="rect">
            <a:avLst/>
          </a:prstGeom>
        </p:spPr>
      </p:pic>
      <p:pic>
        <p:nvPicPr>
          <p:cNvPr id="6" name="Picture 5"/>
          <p:cNvPicPr>
            <a:picLocks noChangeAspect="1"/>
          </p:cNvPicPr>
          <p:nvPr/>
        </p:nvPicPr>
        <p:blipFill>
          <a:blip r:embed="rId5"/>
          <a:stretch>
            <a:fillRect/>
          </a:stretch>
        </p:blipFill>
        <p:spPr>
          <a:xfrm>
            <a:off x="7722970" y="5009124"/>
            <a:ext cx="2738695" cy="1282884"/>
          </a:xfrm>
          <a:prstGeom prst="rect">
            <a:avLst/>
          </a:prstGeom>
        </p:spPr>
      </p:pic>
    </p:spTree>
    <p:extLst>
      <p:ext uri="{BB962C8B-B14F-4D97-AF65-F5344CB8AC3E}">
        <p14:creationId xmlns:p14="http://schemas.microsoft.com/office/powerpoint/2010/main" val="144870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80358" y="2812967"/>
            <a:ext cx="9043059" cy="3108543"/>
          </a:xfrm>
          <a:prstGeom prst="rect">
            <a:avLst/>
          </a:prstGeom>
          <a:noFill/>
        </p:spPr>
        <p:txBody>
          <a:bodyPr wrap="square" rtlCol="0">
            <a:spAutoFit/>
          </a:bodyPr>
          <a:lstStyle/>
          <a:p>
            <a:r>
              <a:rPr lang="en-US" sz="2800" dirty="0">
                <a:latin typeface="AGCanYouNotBold" charset="0"/>
                <a:ea typeface="AGCanYouNotBold" charset="0"/>
                <a:cs typeface="AGCanYouNotBold" charset="0"/>
                <a:hlinkClick r:id="rId3"/>
              </a:rPr>
              <a:t>https://connected.mcgraw-hill.com/connected/login.do</a:t>
            </a:r>
            <a:endParaRPr lang="en-US" sz="2800" dirty="0">
              <a:latin typeface="AGCanYouNotBold" charset="0"/>
              <a:ea typeface="AGCanYouNotBold" charset="0"/>
              <a:cs typeface="AGCanYouNotBold" charset="0"/>
            </a:endParaRPr>
          </a:p>
          <a:p>
            <a:endParaRPr lang="en-US" sz="2800" dirty="0">
              <a:latin typeface="AGCanYouNotBold" charset="0"/>
              <a:ea typeface="AGCanYouNotBold" charset="0"/>
              <a:cs typeface="AGCanYouNotBold" charset="0"/>
            </a:endParaRPr>
          </a:p>
          <a:p>
            <a:pPr marL="457200" indent="-457200">
              <a:buFont typeface="Wingdings" charset="2"/>
              <a:buChar char="v"/>
            </a:pPr>
            <a:r>
              <a:rPr lang="en-US" sz="2800" dirty="0">
                <a:latin typeface="AGCanYouNotBold" charset="0"/>
                <a:ea typeface="AGCanYouNotBold" charset="0"/>
                <a:cs typeface="AGCanYouNotBold" charset="0"/>
              </a:rPr>
              <a:t>Weekly lesson from the Wonders series</a:t>
            </a:r>
          </a:p>
          <a:p>
            <a:pPr marL="457200" indent="-457200">
              <a:buFont typeface="Wingdings" charset="2"/>
              <a:buChar char="v"/>
            </a:pPr>
            <a:r>
              <a:rPr lang="en-US" sz="2800" dirty="0">
                <a:latin typeface="AGCanYouNotBold" charset="0"/>
                <a:ea typeface="AGCanYouNotBold" charset="0"/>
                <a:cs typeface="AGCanYouNotBold" charset="0"/>
              </a:rPr>
              <a:t>Spelling pattern tests on Thursdays</a:t>
            </a:r>
          </a:p>
          <a:p>
            <a:pPr marL="457200" indent="-457200">
              <a:buFont typeface="Wingdings" charset="2"/>
              <a:buChar char="v"/>
            </a:pPr>
            <a:r>
              <a:rPr lang="en-US" sz="2800" dirty="0">
                <a:latin typeface="AGCanYouNotBold" charset="0"/>
                <a:ea typeface="AGCanYouNotBold" charset="0"/>
                <a:cs typeface="AGCanYouNotBold" charset="0"/>
              </a:rPr>
              <a:t>Reading tests on Fridays (comprehension, phonics, language, and grammar assessments are embedded)</a:t>
            </a:r>
          </a:p>
        </p:txBody>
      </p:sp>
    </p:spTree>
    <p:extLst>
      <p:ext uri="{BB962C8B-B14F-4D97-AF65-F5344CB8AC3E}">
        <p14:creationId xmlns:p14="http://schemas.microsoft.com/office/powerpoint/2010/main" val="470211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39736" y="2539836"/>
            <a:ext cx="8850085" cy="3585597"/>
          </a:xfrm>
          <a:prstGeom prst="rect">
            <a:avLst/>
          </a:prstGeom>
          <a:noFill/>
        </p:spPr>
        <p:txBody>
          <a:bodyPr wrap="square" rtlCol="0">
            <a:spAutoFit/>
          </a:bodyPr>
          <a:lstStyle/>
          <a:p>
            <a:r>
              <a:rPr lang="en" sz="2400" dirty="0">
                <a:latin typeface="AGCanYouNotBold" charset="0"/>
                <a:ea typeface="AGCanYouNotBold" charset="0"/>
                <a:cs typeface="AGCanYouNotBold" charset="0"/>
              </a:rPr>
              <a:t>As stated in each of the grade level standards, the expectation is that appropriate spelling be utilized as children write. </a:t>
            </a:r>
          </a:p>
          <a:p>
            <a:pPr>
              <a:spcBef>
                <a:spcPts val="2133"/>
              </a:spcBef>
            </a:pPr>
            <a:r>
              <a:rPr lang="en" sz="2400" dirty="0">
                <a:latin typeface="AGCanYouNotBold" charset="0"/>
                <a:ea typeface="AGCanYouNotBold" charset="0"/>
                <a:cs typeface="AGCanYouNotBold" charset="0"/>
              </a:rPr>
              <a:t>As a result, traditional spelling test will no longer be used to assess writing. </a:t>
            </a:r>
          </a:p>
          <a:p>
            <a:pPr>
              <a:spcBef>
                <a:spcPts val="2133"/>
              </a:spcBef>
              <a:spcAft>
                <a:spcPts val="2133"/>
              </a:spcAft>
            </a:pPr>
            <a:r>
              <a:rPr lang="en" sz="2400" dirty="0">
                <a:latin typeface="AGCanYouNotBold" charset="0"/>
                <a:ea typeface="AGCanYouNotBold" charset="0"/>
                <a:cs typeface="AGCanYouNotBold" charset="0"/>
              </a:rPr>
              <a:t>Spelling will be graded through dictation sentences and/or writing artifacts to ensure the application of spelling is applied when the students write. </a:t>
            </a:r>
            <a:endParaRPr lang="en" sz="2400" dirty="0">
              <a:latin typeface="AGCanYouNotBold" charset="0"/>
              <a:ea typeface="AGCanYouNotBold" charset="0"/>
              <a:cs typeface="AGCanYouNotBold" charset="0"/>
            </a:endParaRPr>
          </a:p>
        </p:txBody>
      </p:sp>
      <p:sp>
        <p:nvSpPr>
          <p:cNvPr id="3" name="TextBox 2"/>
          <p:cNvSpPr txBox="1"/>
          <p:nvPr/>
        </p:nvSpPr>
        <p:spPr>
          <a:xfrm>
            <a:off x="1611580" y="956955"/>
            <a:ext cx="8850085" cy="923330"/>
          </a:xfrm>
          <a:prstGeom prst="rect">
            <a:avLst/>
          </a:prstGeom>
          <a:noFill/>
        </p:spPr>
        <p:txBody>
          <a:bodyPr wrap="square" rtlCol="0">
            <a:spAutoFit/>
          </a:bodyPr>
          <a:lstStyle/>
          <a:p>
            <a:pPr algn="ctr"/>
            <a:r>
              <a:rPr lang="en-US" sz="5400" dirty="0" smtClean="0">
                <a:solidFill>
                  <a:schemeClr val="bg1"/>
                </a:solidFill>
                <a:latin typeface="AGThatsANoFromMe Medium" charset="0"/>
                <a:ea typeface="AGThatsANoFromMe Medium" charset="0"/>
                <a:cs typeface="AGThatsANoFromMe Medium" charset="0"/>
              </a:rPr>
              <a:t>Application of Spelling</a:t>
            </a:r>
            <a:endParaRPr lang="en-US" sz="5400" dirty="0">
              <a:solidFill>
                <a:schemeClr val="bg1"/>
              </a:solidFill>
              <a:latin typeface="AGThatsANoFromMe Medium" charset="0"/>
              <a:ea typeface="AGThatsANoFromMe Medium" charset="0"/>
              <a:cs typeface="AGThatsANoFromMe Medium" charset="0"/>
            </a:endParaRPr>
          </a:p>
        </p:txBody>
      </p:sp>
    </p:spTree>
    <p:extLst>
      <p:ext uri="{BB962C8B-B14F-4D97-AF65-F5344CB8AC3E}">
        <p14:creationId xmlns:p14="http://schemas.microsoft.com/office/powerpoint/2010/main" val="305527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39736" y="2444833"/>
            <a:ext cx="8850085" cy="4054956"/>
          </a:xfrm>
          <a:prstGeom prst="rect">
            <a:avLst/>
          </a:prstGeom>
          <a:noFill/>
        </p:spPr>
        <p:txBody>
          <a:bodyPr wrap="square" rtlCol="0">
            <a:spAutoFit/>
          </a:bodyPr>
          <a:lstStyle/>
          <a:p>
            <a:r>
              <a:rPr lang="en" sz="2400" dirty="0">
                <a:latin typeface="AGCanYouNotBold" charset="0"/>
                <a:ea typeface="AGCanYouNotBold" charset="0"/>
                <a:cs typeface="AGCanYouNotBold" charset="0"/>
              </a:rPr>
              <a:t>Spelling will continue to be instructed in every classroom regularly using phonics patterns, syllabication, base words, etc. </a:t>
            </a:r>
          </a:p>
          <a:p>
            <a:pPr>
              <a:spcBef>
                <a:spcPts val="2133"/>
              </a:spcBef>
              <a:spcAft>
                <a:spcPts val="2133"/>
              </a:spcAft>
            </a:pPr>
            <a:r>
              <a:rPr lang="en" sz="2400" dirty="0">
                <a:latin typeface="AGCanYouNotBold" charset="0"/>
                <a:ea typeface="AGCanYouNotBold" charset="0"/>
                <a:cs typeface="AGCanYouNotBold" charset="0"/>
              </a:rPr>
              <a:t>A list of words may be sent home as example words to follow when studying, but the exact words may not be used on the assessment. However, similar words will be used that follow the same pattern or rule. Again, the purpose of the assessment is to measure the application of the spelling focus to ensure students carry that skill over to other facets. </a:t>
            </a:r>
            <a:endParaRPr lang="en" sz="2400" dirty="0">
              <a:latin typeface="AGCanYouNotBold" charset="0"/>
              <a:ea typeface="AGCanYouNotBold" charset="0"/>
              <a:cs typeface="AGCanYouNotBold" charset="0"/>
            </a:endParaRPr>
          </a:p>
        </p:txBody>
      </p:sp>
      <p:sp>
        <p:nvSpPr>
          <p:cNvPr id="3" name="TextBox 2"/>
          <p:cNvSpPr txBox="1"/>
          <p:nvPr/>
        </p:nvSpPr>
        <p:spPr>
          <a:xfrm>
            <a:off x="1611580" y="956955"/>
            <a:ext cx="8850085" cy="923330"/>
          </a:xfrm>
          <a:prstGeom prst="rect">
            <a:avLst/>
          </a:prstGeom>
          <a:noFill/>
        </p:spPr>
        <p:txBody>
          <a:bodyPr wrap="square" rtlCol="0">
            <a:spAutoFit/>
          </a:bodyPr>
          <a:lstStyle/>
          <a:p>
            <a:pPr algn="ctr"/>
            <a:r>
              <a:rPr lang="en-US" sz="5400" dirty="0" smtClean="0">
                <a:solidFill>
                  <a:schemeClr val="bg1"/>
                </a:solidFill>
                <a:latin typeface="AGThatsANoFromMe Medium" charset="0"/>
                <a:ea typeface="AGThatsANoFromMe Medium" charset="0"/>
                <a:cs typeface="AGThatsANoFromMe Medium" charset="0"/>
              </a:rPr>
              <a:t>Spelling Instruction</a:t>
            </a:r>
            <a:endParaRPr lang="en-US" sz="5400" dirty="0">
              <a:solidFill>
                <a:schemeClr val="bg1"/>
              </a:solidFill>
              <a:latin typeface="AGThatsANoFromMe Medium" charset="0"/>
              <a:ea typeface="AGThatsANoFromMe Medium" charset="0"/>
              <a:cs typeface="AGThatsANoFromMe Medium" charset="0"/>
            </a:endParaRPr>
          </a:p>
        </p:txBody>
      </p:sp>
    </p:spTree>
    <p:extLst>
      <p:ext uri="{BB962C8B-B14F-4D97-AF65-F5344CB8AC3E}">
        <p14:creationId xmlns:p14="http://schemas.microsoft.com/office/powerpoint/2010/main" val="347061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63486" y="2171700"/>
            <a:ext cx="8850085" cy="3539430"/>
          </a:xfrm>
          <a:prstGeom prst="rect">
            <a:avLst/>
          </a:prstGeom>
          <a:noFill/>
        </p:spPr>
        <p:txBody>
          <a:bodyPr wrap="square" rtlCol="0">
            <a:spAutoFit/>
          </a:bodyPr>
          <a:lstStyle/>
          <a:p>
            <a:pPr marL="457200" indent="-457200">
              <a:buFont typeface="Wingdings" charset="2"/>
              <a:buChar char="v"/>
            </a:pPr>
            <a:r>
              <a:rPr lang="en-US" sz="3200" dirty="0">
                <a:latin typeface="AGCanYouNotBold" charset="0"/>
                <a:ea typeface="AGCanYouNotBold" charset="0"/>
                <a:cs typeface="AGCanYouNotBold" charset="0"/>
              </a:rPr>
              <a:t>EnVision</a:t>
            </a:r>
          </a:p>
          <a:p>
            <a:pPr marL="457200" indent="-457200">
              <a:buFont typeface="Wingdings" charset="2"/>
              <a:buChar char="v"/>
            </a:pPr>
            <a:r>
              <a:rPr lang="en-US" sz="3200" dirty="0">
                <a:latin typeface="AGCanYouNotBold" charset="0"/>
                <a:ea typeface="AGCanYouNotBold" charset="0"/>
                <a:cs typeface="AGCanYouNotBold" charset="0"/>
              </a:rPr>
              <a:t>Fact Fluency (including weekly timed tests)</a:t>
            </a:r>
          </a:p>
          <a:p>
            <a:pPr marL="457200" indent="-457200">
              <a:buFont typeface="Wingdings" charset="2"/>
              <a:buChar char="v"/>
            </a:pPr>
            <a:r>
              <a:rPr lang="en-US" sz="3200" dirty="0">
                <a:latin typeface="AGCanYouNotBold" charset="0"/>
                <a:ea typeface="AGCanYouNotBold" charset="0"/>
                <a:cs typeface="AGCanYouNotBold" charset="0"/>
              </a:rPr>
              <a:t>Problem Solving/Journaling</a:t>
            </a:r>
          </a:p>
          <a:p>
            <a:pPr marL="457200" indent="-457200">
              <a:buFont typeface="Wingdings" charset="2"/>
              <a:buChar char="v"/>
            </a:pPr>
            <a:r>
              <a:rPr lang="en-US" sz="3200" dirty="0">
                <a:latin typeface="AGCanYouNotBold" charset="0"/>
                <a:ea typeface="AGCanYouNotBold" charset="0"/>
                <a:cs typeface="AGCanYouNotBold" charset="0"/>
              </a:rPr>
              <a:t>Math Talks</a:t>
            </a:r>
          </a:p>
          <a:p>
            <a:pPr marL="457200" indent="-457200">
              <a:buFont typeface="Wingdings" charset="2"/>
              <a:buChar char="v"/>
            </a:pPr>
            <a:r>
              <a:rPr lang="en-US" sz="3200" dirty="0">
                <a:latin typeface="AGCanYouNotBold" charset="0"/>
                <a:ea typeface="AGCanYouNotBold" charset="0"/>
                <a:cs typeface="AGCanYouNotBold" charset="0"/>
              </a:rPr>
              <a:t>XTRA math</a:t>
            </a:r>
          </a:p>
          <a:p>
            <a:pPr marL="457200" indent="-457200">
              <a:buFont typeface="Wingdings" charset="2"/>
              <a:buChar char="v"/>
            </a:pPr>
            <a:r>
              <a:rPr lang="en-US" sz="3200" dirty="0">
                <a:latin typeface="AGCanYouNotBold" charset="0"/>
                <a:ea typeface="AGCanYouNotBold" charset="0"/>
                <a:cs typeface="AGCanYouNotBold" charset="0"/>
              </a:rPr>
              <a:t>Take time to practice telling time, counting money, counting to 1,000</a:t>
            </a:r>
            <a:endParaRPr lang="en-US" sz="3200" dirty="0">
              <a:latin typeface="AGCanYouNotBold" charset="0"/>
              <a:ea typeface="AGCanYouNotBold" charset="0"/>
              <a:cs typeface="AGCanYouNotBold" charset="0"/>
            </a:endParaRPr>
          </a:p>
        </p:txBody>
      </p:sp>
    </p:spTree>
    <p:extLst>
      <p:ext uri="{BB962C8B-B14F-4D97-AF65-F5344CB8AC3E}">
        <p14:creationId xmlns:p14="http://schemas.microsoft.com/office/powerpoint/2010/main" val="1737195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39736" y="2444833"/>
            <a:ext cx="8850085" cy="3539430"/>
          </a:xfrm>
          <a:prstGeom prst="rect">
            <a:avLst/>
          </a:prstGeom>
          <a:noFill/>
        </p:spPr>
        <p:txBody>
          <a:bodyPr wrap="square" rtlCol="0">
            <a:spAutoFit/>
          </a:bodyPr>
          <a:lstStyle/>
          <a:p>
            <a:pPr algn="ctr"/>
            <a:r>
              <a:rPr lang="en-US" sz="3200" u="sng" dirty="0">
                <a:latin typeface="AGCanYouNotBold" charset="0"/>
                <a:ea typeface="AGCanYouNotBold" charset="0"/>
                <a:cs typeface="AGCanYouNotBold" charset="0"/>
              </a:rPr>
              <a:t>AMSTI Science Topics</a:t>
            </a:r>
          </a:p>
          <a:p>
            <a:pPr marL="457200" indent="-457200">
              <a:buFont typeface="Wingdings" charset="2"/>
              <a:buChar char="v"/>
            </a:pPr>
            <a:r>
              <a:rPr lang="en-US" sz="3200" dirty="0">
                <a:latin typeface="AGCanYouNotBold" charset="0"/>
                <a:ea typeface="AGCanYouNotBold" charset="0"/>
                <a:cs typeface="AGCanYouNotBold" charset="0"/>
              </a:rPr>
              <a:t>Plants and Bugs</a:t>
            </a:r>
          </a:p>
          <a:p>
            <a:pPr marL="457200" indent="-457200">
              <a:buFont typeface="Wingdings" charset="2"/>
              <a:buChar char="v"/>
            </a:pPr>
            <a:r>
              <a:rPr lang="en-US" sz="3200" dirty="0">
                <a:latin typeface="AGCanYouNotBold" charset="0"/>
                <a:ea typeface="AGCanYouNotBold" charset="0"/>
                <a:cs typeface="AGCanYouNotBold" charset="0"/>
              </a:rPr>
              <a:t>Matter</a:t>
            </a:r>
          </a:p>
          <a:p>
            <a:pPr marL="457200" indent="-457200">
              <a:buFont typeface="Wingdings" charset="2"/>
              <a:buChar char="v"/>
            </a:pPr>
            <a:r>
              <a:rPr lang="en-US" sz="3200" dirty="0">
                <a:latin typeface="AGCanYouNotBold" charset="0"/>
                <a:ea typeface="AGCanYouNotBold" charset="0"/>
                <a:cs typeface="AGCanYouNotBold" charset="0"/>
              </a:rPr>
              <a:t>Soils and Shores</a:t>
            </a:r>
          </a:p>
          <a:p>
            <a:pPr algn="ctr"/>
            <a:r>
              <a:rPr lang="en-US" sz="3200" u="sng" dirty="0">
                <a:latin typeface="AGCanYouNotBold" charset="0"/>
                <a:ea typeface="AGCanYouNotBold" charset="0"/>
                <a:cs typeface="AGCanYouNotBold" charset="0"/>
              </a:rPr>
              <a:t>Social Studies</a:t>
            </a:r>
          </a:p>
          <a:p>
            <a:pPr marL="457200" indent="-457200">
              <a:buFont typeface="Wingdings" charset="2"/>
              <a:buChar char="v"/>
            </a:pPr>
            <a:r>
              <a:rPr lang="en-US" sz="3200" dirty="0">
                <a:latin typeface="AGCanYouNotBold" charset="0"/>
                <a:ea typeface="AGCanYouNotBold" charset="0"/>
                <a:cs typeface="AGCanYouNotBold" charset="0"/>
              </a:rPr>
              <a:t>Studies Weekly</a:t>
            </a:r>
          </a:p>
          <a:p>
            <a:pPr marL="457200" indent="-457200">
              <a:buFont typeface="Wingdings" charset="2"/>
              <a:buChar char="v"/>
            </a:pPr>
            <a:r>
              <a:rPr lang="en-US" sz="3200" dirty="0">
                <a:latin typeface="AGCanYouNotBold" charset="0"/>
                <a:ea typeface="AGCanYouNotBold" charset="0"/>
                <a:cs typeface="AGCanYouNotBold" charset="0"/>
              </a:rPr>
              <a:t>Communities, Our Country, Geography</a:t>
            </a:r>
            <a:endParaRPr lang="en-US" sz="3200" dirty="0">
              <a:latin typeface="AGCanYouNotBold" charset="0"/>
              <a:ea typeface="AGCanYouNotBold" charset="0"/>
              <a:cs typeface="AGCanYouNotBold" charset="0"/>
            </a:endParaRPr>
          </a:p>
        </p:txBody>
      </p:sp>
      <p:sp>
        <p:nvSpPr>
          <p:cNvPr id="3" name="TextBox 2"/>
          <p:cNvSpPr txBox="1"/>
          <p:nvPr/>
        </p:nvSpPr>
        <p:spPr>
          <a:xfrm>
            <a:off x="1516577" y="968830"/>
            <a:ext cx="8850085" cy="923330"/>
          </a:xfrm>
          <a:prstGeom prst="rect">
            <a:avLst/>
          </a:prstGeom>
          <a:noFill/>
        </p:spPr>
        <p:txBody>
          <a:bodyPr wrap="square" rtlCol="0">
            <a:spAutoFit/>
          </a:bodyPr>
          <a:lstStyle/>
          <a:p>
            <a:pPr algn="ctr"/>
            <a:r>
              <a:rPr lang="en-US" sz="5400" dirty="0" smtClean="0">
                <a:solidFill>
                  <a:schemeClr val="bg1"/>
                </a:solidFill>
                <a:latin typeface="AGThatsANoFromMe Medium" charset="0"/>
                <a:ea typeface="AGThatsANoFromMe Medium" charset="0"/>
                <a:cs typeface="AGThatsANoFromMe Medium" charset="0"/>
              </a:rPr>
              <a:t>Science/Social Studies </a:t>
            </a:r>
            <a:endParaRPr lang="en-US" sz="5400" dirty="0">
              <a:solidFill>
                <a:schemeClr val="bg1"/>
              </a:solidFill>
              <a:latin typeface="AGThatsANoFromMe Medium" charset="0"/>
              <a:ea typeface="AGThatsANoFromMe Medium" charset="0"/>
              <a:cs typeface="AGThatsANoFromMe Medium" charset="0"/>
            </a:endParaRPr>
          </a:p>
        </p:txBody>
      </p:sp>
    </p:spTree>
    <p:extLst>
      <p:ext uri="{BB962C8B-B14F-4D97-AF65-F5344CB8AC3E}">
        <p14:creationId xmlns:p14="http://schemas.microsoft.com/office/powerpoint/2010/main" val="881532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5909</TotalTime>
  <Words>1932</Words>
  <Application>Microsoft Macintosh PowerPoint</Application>
  <PresentationFormat>Widescreen</PresentationFormat>
  <Paragraphs>205</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AGCanYouNot Medium</vt:lpstr>
      <vt:lpstr>AGCanYouNotBold</vt:lpstr>
      <vt:lpstr>AGThatsANoFromMe Medium</vt:lpstr>
      <vt:lpstr>Calibri</vt:lpstr>
      <vt:lpstr>Calibri Light</vt:lpstr>
      <vt:lpstr>Comic Sans MS</vt:lpstr>
      <vt:lpstr>Shadows Into Light</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cp:revision>
  <cp:lastPrinted>2019-08-26T14:41:17Z</cp:lastPrinted>
  <dcterms:created xsi:type="dcterms:W3CDTF">2017-07-28T16:28:32Z</dcterms:created>
  <dcterms:modified xsi:type="dcterms:W3CDTF">2019-08-27T18:58:31Z</dcterms:modified>
</cp:coreProperties>
</file>